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4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06" r:id="rId23"/>
    <p:sldId id="278" r:id="rId24"/>
    <p:sldId id="292" r:id="rId25"/>
    <p:sldId id="309" r:id="rId26"/>
    <p:sldId id="293" r:id="rId27"/>
    <p:sldId id="305" r:id="rId28"/>
    <p:sldId id="313" r:id="rId29"/>
    <p:sldId id="291" r:id="rId30"/>
    <p:sldId id="279" r:id="rId31"/>
    <p:sldId id="280" r:id="rId32"/>
    <p:sldId id="281" r:id="rId33"/>
    <p:sldId id="282" r:id="rId34"/>
    <p:sldId id="352" r:id="rId35"/>
    <p:sldId id="353" r:id="rId36"/>
    <p:sldId id="354" r:id="rId37"/>
    <p:sldId id="355" r:id="rId38"/>
    <p:sldId id="356" r:id="rId39"/>
    <p:sldId id="362" r:id="rId40"/>
    <p:sldId id="357" r:id="rId41"/>
    <p:sldId id="358" r:id="rId42"/>
    <p:sldId id="359" r:id="rId43"/>
    <p:sldId id="360" r:id="rId44"/>
    <p:sldId id="349" r:id="rId45"/>
    <p:sldId id="350" r:id="rId46"/>
    <p:sldId id="351" r:id="rId47"/>
    <p:sldId id="311" r:id="rId48"/>
    <p:sldId id="285" r:id="rId49"/>
    <p:sldId id="286" r:id="rId50"/>
    <p:sldId id="318" r:id="rId51"/>
    <p:sldId id="321" r:id="rId52"/>
    <p:sldId id="320" r:id="rId53"/>
    <p:sldId id="322" r:id="rId54"/>
    <p:sldId id="338" r:id="rId55"/>
    <p:sldId id="323" r:id="rId56"/>
    <p:sldId id="324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5" r:id="rId66"/>
    <p:sldId id="334" r:id="rId67"/>
    <p:sldId id="337" r:id="rId68"/>
    <p:sldId id="300" r:id="rId69"/>
    <p:sldId id="302" r:id="rId70"/>
    <p:sldId id="303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SPNfQ5u1BA" TargetMode="Externa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SPNfQ5u1BA" TargetMode="Externa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XQHQtWOyq8" TargetMode="Externa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XQHQtWOyq8" TargetMode="Externa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X-S_C0HWx4" TargetMode="Externa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X-S_C0HWx4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gAEfThrjc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gAEfThrjcg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0hRPPMteGI" TargetMode="Externa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0hRPPMteGI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reggiochildren.it/attivita/atelier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rcheworks.org/wp-content/uploads/2015/02/Toolkit-Digital-Atelier-Archeworks-New-Practice-team%20sm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erspaceforeducation.com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www.museoscienza.org/tinkering-zone/cosa-si-fa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cuola.it/index.php/atelier-creativi" TargetMode="External"/><Relationship Id="rId2" Type="http://schemas.openxmlformats.org/officeDocument/2006/relationships/hyperlink" Target="http://goo.gl/forms/Gp7zy61gk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hyperlink" Target="http://www.campustore.it/atelier-creativi.html" TargetMode="Externa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jpg"/><Relationship Id="rId2" Type="http://schemas.openxmlformats.org/officeDocument/2006/relationships/hyperlink" Target="http://www.campustore.it/" TargetMode="External"/><Relationship Id="rId16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jpg"/><Relationship Id="rId10" Type="http://schemas.openxmlformats.org/officeDocument/2006/relationships/image" Target="../media/image36.jpg"/><Relationship Id="rId4" Type="http://schemas.openxmlformats.org/officeDocument/2006/relationships/hyperlink" Target="http://www.campustore.it/atelier-creativi/arredo-tappeto-digitale.html" TargetMode="Externa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hyperlink" Target="https://campustore.wordpress.com/" TargetMode="Externa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hyperlink" Target="http://www.campustore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3.jpg"/><Relationship Id="rId10" Type="http://schemas.openxmlformats.org/officeDocument/2006/relationships/image" Target="../media/image36.jpg"/><Relationship Id="rId4" Type="http://schemas.openxmlformats.org/officeDocument/2006/relationships/hyperlink" Target="http://www.campustore.it/atelier-creativi/tour-atelier-creativi.html" TargetMode="Externa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dida.com/didattica_multimediale/it/news/item/151-atelier-creativi.html?jjj=1461258860992" TargetMode="External"/><Relationship Id="rId7" Type="http://schemas.openxmlformats.org/officeDocument/2006/relationships/image" Target="../media/image46.jpg"/><Relationship Id="rId2" Type="http://schemas.openxmlformats.org/officeDocument/2006/relationships/hyperlink" Target="http://www.unidida.com/didattica_multimediale/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hyperlink" Target="http://www.unidida.com/didattica_multimediale/it/news/item/152-pilly-tab-il-cuscino-per-il-tablet-sul-tappeto-digitale.html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hyperlink" Target="http://officine.romamakers.org/category/progetti/" TargetMode="External"/><Relationship Id="rId7" Type="http://schemas.openxmlformats.org/officeDocument/2006/relationships/image" Target="../media/image48.png"/><Relationship Id="rId2" Type="http://schemas.openxmlformats.org/officeDocument/2006/relationships/hyperlink" Target="http://www.officine.romamakers.org/progettare/latelier-creativo-partire-dalle-competenz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hyperlink" Target="http://officine.romamakers.org/blog-roma-makers/" TargetMode="External"/><Relationship Id="rId10" Type="http://schemas.openxmlformats.org/officeDocument/2006/relationships/image" Target="../media/image51.jpg"/><Relationship Id="rId4" Type="http://schemas.openxmlformats.org/officeDocument/2006/relationships/hyperlink" Target="http://officine.romamakers.org/atelier-creativi-due-nuovi-seminari-nella%20serata-di-mercoledi-6-aprile/" TargetMode="External"/><Relationship Id="rId9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966049063486857/?fref=ts&amp;_nodl" TargetMode="External"/><Relationship Id="rId2" Type="http://schemas.openxmlformats.org/officeDocument/2006/relationships/hyperlink" Target="http://www.facebook.com/groups/AnimatoriDigitali/?fref=ts&amp;_nod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Designdidattico" TargetMode="External"/><Relationship Id="rId7" Type="http://schemas.openxmlformats.org/officeDocument/2006/relationships/image" Target="../media/image55.jpg"/><Relationship Id="rId2" Type="http://schemas.openxmlformats.org/officeDocument/2006/relationships/hyperlink" Target="http://www.designdidattic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hyperlink" Target="http://telegram.me/designdidattico" TargetMode="External"/><Relationship Id="rId4" Type="http://schemas.openxmlformats.org/officeDocument/2006/relationships/hyperlink" Target="http://www.twitter.com/Designdidattico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http://www.festivaldidatticadigitale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m.facebook.com/insegnantiduepuntozero" TargetMode="External"/><Relationship Id="rId7" Type="http://schemas.openxmlformats.org/officeDocument/2006/relationships/image" Target="../media/image59.jpg"/><Relationship Id="rId2" Type="http://schemas.openxmlformats.org/officeDocument/2006/relationships/hyperlink" Target="https://insegnantiduepuntozero.wordpress.com/abou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hyperlink" Target="https://m.facebook.com/groups/insegnantiduepuntozero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blabascuola.it/cos-e-un-fablab.html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www.makerspaceforeducati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png"/><Relationship Id="rId4" Type="http://schemas.openxmlformats.org/officeDocument/2006/relationships/hyperlink" Target="http://www.fabfoundation.org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scuolaetecnologia.it/wp-content/uploads/2016/03/FIORENZUOLA-BIBLIOT.05.09.2014-3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RomaMakers" TargetMode="External"/><Relationship Id="rId2" Type="http://schemas.openxmlformats.org/officeDocument/2006/relationships/hyperlink" Target="https://www.facebook.com/romamakers/?fref=phot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hyperlink" Target="http://www.3dprintingcreative.it/si-fa-presto-a-dire-fablab/" TargetMode="External"/><Relationship Id="rId7" Type="http://schemas.openxmlformats.org/officeDocument/2006/relationships/image" Target="../media/image50.png"/><Relationship Id="rId2" Type="http://schemas.openxmlformats.org/officeDocument/2006/relationships/hyperlink" Target="http://www.fabfoundati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5" Type="http://schemas.openxmlformats.org/officeDocument/2006/relationships/hyperlink" Target="http://www.startupbusiness.it/rilanciare-litalia-con-i-fablab/76739/" TargetMode="External"/><Relationship Id="rId4" Type="http://schemas.openxmlformats.org/officeDocument/2006/relationships/hyperlink" Target="http://www.designcontext.net/11-aprire-un-fablab-un-gioco-da-makers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mpiamoin3d.com/" TargetMode="External"/><Relationship Id="rId7" Type="http://schemas.openxmlformats.org/officeDocument/2006/relationships/image" Target="../media/image75.jpg"/><Relationship Id="rId2" Type="http://schemas.openxmlformats.org/officeDocument/2006/relationships/hyperlink" Target="mailto:ederhati@hot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hyperlink" Target="http://officine.romamakers.org/giochi-di-legno-in-kit-per-bambini-di-eder-laureano-leo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eaprire.it/come-aprire-un-fablab/" TargetMode="External"/><Relationship Id="rId2" Type="http://schemas.openxmlformats.org/officeDocument/2006/relationships/hyperlink" Target="http://www.chefuturo.it/2014/01/tutto-cio-che-bisogna-sapere-sui-fablab-e-4-consigli-per-aprirne-un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jpg"/><Relationship Id="rId4" Type="http://schemas.openxmlformats.org/officeDocument/2006/relationships/hyperlink" Target="http://www.wcap.tim.it/it/2014/03/aprire-un-fab-lab-consigli-trucchi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hyperlink" Target="https://www.fablabs.io/" TargetMode="External"/><Relationship Id="rId7" Type="http://schemas.openxmlformats.org/officeDocument/2006/relationships/image" Target="../media/image78.png"/><Relationship Id="rId2" Type="http://schemas.openxmlformats.org/officeDocument/2006/relationships/hyperlink" Target="http://www.makeinitaly.foundation/un-possibile-processo-di-progettazione-per-un-laborator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mpiamoin3d.com/fablab-laboratori-hi-tech-disposizione-tutti-dove-idee-prendono-forma/" TargetMode="External"/><Relationship Id="rId5" Type="http://schemas.openxmlformats.org/officeDocument/2006/relationships/hyperlink" Target="http://www.torinosocialinnovation.it/boom-dei-fab-lab-in-italia" TargetMode="External"/><Relationship Id="rId4" Type="http://schemas.openxmlformats.org/officeDocument/2006/relationships/hyperlink" Target="http://www.i-theatre.org/it/" TargetMode="External"/><Relationship Id="rId9" Type="http://schemas.openxmlformats.org/officeDocument/2006/relationships/image" Target="../media/image80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ine.romamakers.org/stampa-3d-per-professione-il-nuovo-corso-di-formazione-in-collaborazione-con-cesfor/" TargetMode="External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hyperlink" Target="http://officine.romamakers.org/dai-caffe-letterari-ai-fablab-i-luoghi-dove-nascono-le-idee/" TargetMode="External"/><Relationship Id="rId4" Type="http://schemas.openxmlformats.org/officeDocument/2006/relationships/image" Target="../media/image86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hyperlink" Target="http://www.fablab.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impresa.it/aprire-fablab-3d-printing-store.php?bid=1625&amp;gclid=CjwKEAjwi9K4BRCQzq7d1c6A_XASJABueAO2GGVsluiOvpBWpLmT5TtuAmjdVXNhul2z2uKD4KvAIRoCHHTw_wcB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://manuelamimosaravasio.com/fab-lab-for-kid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millionaire.it/fab-lab-la-casa-di-chi-crea-con-le-proprie-mani/" TargetMode="External"/><Relationship Id="rId4" Type="http://schemas.openxmlformats.org/officeDocument/2006/relationships/hyperlink" Target="http://oralavora.tumblr.com/post/75361982657/fablab-che-cos&#232;-un-fablab" TargetMode="Externa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brecad.org/" TargetMode="External"/><Relationship Id="rId3" Type="http://schemas.openxmlformats.org/officeDocument/2006/relationships/hyperlink" Target="http://www.thinkercad.com/" TargetMode="External"/><Relationship Id="rId7" Type="http://schemas.openxmlformats.org/officeDocument/2006/relationships/hyperlink" Target="http://www.makercase.com/" TargetMode="External"/><Relationship Id="rId2" Type="http://schemas.openxmlformats.org/officeDocument/2006/relationships/hyperlink" Target="http://www.thingvers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kscape.org/" TargetMode="External"/><Relationship Id="rId11" Type="http://schemas.openxmlformats.org/officeDocument/2006/relationships/hyperlink" Target="https://it.wikipedia.org/wiki/termoformatura" TargetMode="External"/><Relationship Id="rId5" Type="http://schemas.openxmlformats.org/officeDocument/2006/relationships/hyperlink" Target="http://www.openscad.org/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://www.123dapp.com/" TargetMode="External"/><Relationship Id="rId9" Type="http://schemas.openxmlformats.org/officeDocument/2006/relationships/hyperlink" Target="http://www.instructables.com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eworks.org/wp-content/uploads/2015/02/Toolkit-Digital-Atelier/Archeworks-New-Practice-team_sm.pdf" TargetMode="External"/><Relationship Id="rId2" Type="http://schemas.openxmlformats.org/officeDocument/2006/relationships/hyperlink" Target="http://www.reggiochildren.it/attivita/ateli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hyperlink" Target="http://www.museoscienza.org/tinkering-zone/cosa-si-fa.as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fessionistiscuola.it/varie/2145-atelier-creativi-nelle-scuole-cosa-sono-e-dove-reperire-indicazioni-ed-idee.html" TargetMode="External"/><Relationship Id="rId13" Type="http://schemas.openxmlformats.org/officeDocument/2006/relationships/hyperlink" Target="http://m.orizzontescuola.it/comunicati/incontri-sugli-atelier-creativi-prova-prima-persona-soluzioni-portarli-nella-tua-scuola" TargetMode="External"/><Relationship Id="rId3" Type="http://schemas.openxmlformats.org/officeDocument/2006/relationships/hyperlink" Target="https://prezi.com/3pwlsn-qdzy5/pnsd-bando-per-la-creazione-di-atelier-creativi/?utm_campaign=share&amp;utm_medium=copy" TargetMode="External"/><Relationship Id="rId7" Type="http://schemas.openxmlformats.org/officeDocument/2006/relationships/hyperlink" Target="http://www.forumpa.it/scuola-istruzione-e-ricerca/la-nuova-sfida-degli-atelier-nel-primo-ciclo-di-istruzione" TargetMode="External"/><Relationship Id="rId12" Type="http://schemas.openxmlformats.org/officeDocument/2006/relationships/hyperlink" Target="http://www.scuolaetecnologia.it/2016/03/18/sara-belloni/uscito-bando-pon-la-realizzazione-atelier-creativi-opportunita-non-perdere/" TargetMode="External"/><Relationship Id="rId2" Type="http://schemas.openxmlformats.org/officeDocument/2006/relationships/hyperlink" Target="http://www.cgmagazine.it/cosa-sono-gli-atelier-creativi-che-stanno-per-piombare-nelle-nostre-scuo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1njrSXzZxNEataf5a_2pCcZpvya0Ug6w1dFZIZ8i6Wko/viewform?c=0&amp;w=1" TargetMode="External"/><Relationship Id="rId11" Type="http://schemas.openxmlformats.org/officeDocument/2006/relationships/hyperlink" Target="http://www.scuolaetecnologia.it/2016/04/09/francesca-lazzari/perchecomprarlo-posso-farlo-idee-alunni-%20maker-legowedo-scratch/" TargetMode="External"/><Relationship Id="rId5" Type="http://schemas.openxmlformats.org/officeDocument/2006/relationships/hyperlink" Target="https://www.eventbrite.it/e/biglietti-intel-school-makers-23814658284?aff=usr" TargetMode="External"/><Relationship Id="rId10" Type="http://schemas.openxmlformats.org/officeDocument/2006/relationships/hyperlink" Target="http://www.ischool.startupitalia.eu/education/53111-20160331-intel-miur-laboratori-workshop" TargetMode="External"/><Relationship Id="rId4" Type="http://schemas.openxmlformats.org/officeDocument/2006/relationships/hyperlink" Target="http://www.techeconomy.it/2016/03/31/atelier-digitali-linee-guida-acquisti" TargetMode="External"/><Relationship Id="rId9" Type="http://schemas.openxmlformats.org/officeDocument/2006/relationships/hyperlink" Target="http://www.designdidattico.com/team-digitale-e-se-includessimo-anche-gli-studenti/" TargetMode="External"/><Relationship Id="rId1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dirty="0"/>
              <a:t>Trasformare i laboratori</a:t>
            </a:r>
            <a:br>
              <a:rPr lang="it-IT" b="1" dirty="0"/>
            </a:br>
            <a:r>
              <a:rPr lang="it-IT" b="1" dirty="0"/>
              <a:t>Atelier Creativi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681271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/>
              <a:t>Modulo 05</a:t>
            </a:r>
          </a:p>
          <a:p>
            <a:r>
              <a:rPr lang="it-IT" sz="2400" dirty="0"/>
              <a:t>Corso di formazione per Animatori Digitali</a:t>
            </a:r>
          </a:p>
          <a:p>
            <a:r>
              <a:rPr lang="it-IT" sz="2400" dirty="0" err="1"/>
              <a:t>a.s.</a:t>
            </a:r>
            <a:r>
              <a:rPr lang="it-IT" sz="2400" dirty="0"/>
              <a:t> 2015/2016</a:t>
            </a:r>
          </a:p>
          <a:p>
            <a:endParaRPr lang="it-IT" dirty="0"/>
          </a:p>
          <a:p>
            <a:r>
              <a:rPr lang="it-IT" b="1" dirty="0"/>
              <a:t>Materiale didattico per Sedi Ancona P e Ancona S</a:t>
            </a:r>
          </a:p>
          <a:p>
            <a:r>
              <a:rPr lang="it-IT" b="1" dirty="0"/>
              <a:t>Ancona 5 maggio 2016 – Jesi 6 maggio 2016</a:t>
            </a:r>
          </a:p>
          <a:p>
            <a:r>
              <a:rPr lang="it-IT" b="1" dirty="0"/>
              <a:t>Formatore: Prof. </a:t>
            </a:r>
            <a:r>
              <a:rPr lang="it-IT" b="1" dirty="0" err="1"/>
              <a:t>ssa</a:t>
            </a:r>
            <a:r>
              <a:rPr lang="it-IT" b="1" dirty="0"/>
              <a:t> Daniela </a:t>
            </a:r>
            <a:r>
              <a:rPr lang="it-IT" b="1" dirty="0" err="1"/>
              <a:t>Giannantoni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PIANO NAZIONALE SCUOLA DIGITALE</a:t>
            </a:r>
            <a:br>
              <a:rPr lang="it-IT" dirty="0"/>
            </a:br>
            <a:r>
              <a:rPr lang="it-IT" b="1" dirty="0"/>
              <a:t>Azione 7 - Piano Laboratori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571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200" b="1" dirty="0"/>
              <a:t>PIANO LABORATORI </a:t>
            </a:r>
            <a:r>
              <a:rPr lang="it-IT" sz="1200" dirty="0"/>
              <a:t>(</a:t>
            </a:r>
            <a:r>
              <a:rPr lang="it-IT" sz="1200" b="1" dirty="0"/>
              <a:t>Azione 7</a:t>
            </a:r>
            <a:r>
              <a:rPr lang="it-IT" sz="1200" dirty="0"/>
              <a:t>). «La Buona Scuola ha sancito la </a:t>
            </a:r>
            <a:r>
              <a:rPr lang="it-IT" sz="1200" b="1" dirty="0"/>
              <a:t>necessità di riportare al centro la didattica laboratoriale</a:t>
            </a:r>
            <a:r>
              <a:rPr lang="it-IT" sz="1200" dirty="0"/>
              <a:t>, come </a:t>
            </a:r>
            <a:r>
              <a:rPr lang="it-IT" sz="1200" b="1" dirty="0"/>
              <a:t>punto di incontro essenziale tra sapere e saper fare</a:t>
            </a:r>
            <a:r>
              <a:rPr lang="it-IT" sz="1200" dirty="0"/>
              <a:t>, </a:t>
            </a:r>
            <a:r>
              <a:rPr lang="it-IT" sz="1200" b="1" dirty="0"/>
              <a:t>tra lo studente e il suo territorio di riferimento</a:t>
            </a:r>
            <a:r>
              <a:rPr lang="it-IT" sz="1200" dirty="0"/>
              <a:t>. </a:t>
            </a:r>
            <a:r>
              <a:rPr lang="it-IT" sz="1200" b="1" dirty="0"/>
              <a:t>I laboratori devono essere ripensati come luoghi di innovazione e di creatività</a:t>
            </a:r>
            <a:r>
              <a:rPr lang="it-IT" sz="1200" dirty="0"/>
              <a:t>, invece che meri contenitori di tecnologia. In linea con le premesse del Piano Nazionale Scuola Digitale, gli investimenti sono organizzati in </a:t>
            </a:r>
            <a:r>
              <a:rPr lang="it-IT" sz="1200" b="1" dirty="0"/>
              <a:t>4 interventi</a:t>
            </a:r>
            <a:r>
              <a:rPr lang="it-IT" sz="1200" dirty="0"/>
              <a:t>:</a:t>
            </a:r>
          </a:p>
          <a:p>
            <a:r>
              <a:rPr lang="it-IT" sz="1200" b="1" cap="all" dirty="0"/>
              <a:t>La creazione di «atelier creativi» e laboratori per le competenze chiave </a:t>
            </a:r>
            <a:r>
              <a:rPr lang="it-IT" sz="1200" dirty="0"/>
              <a:t>(per gli istituti comprensivi e le scuole del primo ciclo). Le scuole potranno dotarsi </a:t>
            </a:r>
            <a:r>
              <a:rPr lang="it-IT" sz="1200" b="1" dirty="0"/>
              <a:t>di spazi innovativi e modulari dove sviluppare il punto di incontro tra manualità</a:t>
            </a:r>
            <a:r>
              <a:rPr lang="it-IT" sz="1200" dirty="0"/>
              <a:t>,</a:t>
            </a:r>
            <a:r>
              <a:rPr lang="it-IT" sz="1200" b="1" dirty="0"/>
              <a:t> artigianato</a:t>
            </a:r>
            <a:r>
              <a:rPr lang="it-IT" sz="1200" dirty="0"/>
              <a:t>,</a:t>
            </a:r>
            <a:r>
              <a:rPr lang="it-IT" sz="1200" b="1" dirty="0"/>
              <a:t> creatività e tecnologie</a:t>
            </a:r>
            <a:r>
              <a:rPr lang="it-IT" sz="1200" dirty="0"/>
              <a:t>. Scenari didattici costruiti attorno </a:t>
            </a:r>
            <a:r>
              <a:rPr lang="it-IT" sz="1200" b="1" dirty="0"/>
              <a:t>a robotica ed elettronica educativa</a:t>
            </a:r>
            <a:r>
              <a:rPr lang="it-IT" sz="1200" dirty="0"/>
              <a:t>,</a:t>
            </a:r>
            <a:r>
              <a:rPr lang="it-IT" sz="1200" b="1" dirty="0"/>
              <a:t> logica e pensiero computazionale</a:t>
            </a:r>
            <a:r>
              <a:rPr lang="it-IT" sz="1200" dirty="0"/>
              <a:t>,</a:t>
            </a:r>
            <a:r>
              <a:rPr lang="it-IT" sz="1200" b="1" dirty="0"/>
              <a:t> artefatti manuali e digitali</a:t>
            </a:r>
            <a:r>
              <a:rPr lang="it-IT" sz="1200" dirty="0"/>
              <a:t>,</a:t>
            </a:r>
            <a:r>
              <a:rPr lang="it-IT" sz="1200" b="1" dirty="0"/>
              <a:t> </a:t>
            </a:r>
            <a:r>
              <a:rPr lang="it-IT" sz="1200" b="1" dirty="0" err="1"/>
              <a:t>serious</a:t>
            </a:r>
            <a:r>
              <a:rPr lang="it-IT" sz="1200" b="1" dirty="0"/>
              <a:t> play e </a:t>
            </a:r>
            <a:r>
              <a:rPr lang="it-IT" sz="1200" b="1" dirty="0" err="1"/>
              <a:t>storytelling</a:t>
            </a:r>
            <a:r>
              <a:rPr lang="it-IT" sz="1200" dirty="0"/>
              <a:t> troveranno la loro sede naturale in questi spazi </a:t>
            </a:r>
            <a:r>
              <a:rPr lang="it-IT" sz="1200" b="1" dirty="0"/>
              <a:t>in un’ottica di costruzione di apprendimenti trasversali</a:t>
            </a:r>
            <a:r>
              <a:rPr lang="it-IT" sz="1200" dirty="0"/>
              <a:t>.</a:t>
            </a:r>
          </a:p>
          <a:p>
            <a:r>
              <a:rPr lang="it-IT" sz="1200" b="1" cap="all" dirty="0"/>
              <a:t>Il rafforzamento in chiave digitale degli indirizzi professionalizzanti e caratterizzanti della scuola secondaria di secondo grado </a:t>
            </a:r>
            <a:r>
              <a:rPr lang="it-IT" sz="1200" dirty="0"/>
              <a:t>attraverso la </a:t>
            </a:r>
            <a:r>
              <a:rPr lang="it-IT" sz="1200" b="1" dirty="0"/>
              <a:t>realizzazione di nuovi laboratori tematici e caratterizzanti anche in chiave digitale</a:t>
            </a:r>
            <a:r>
              <a:rPr lang="it-IT" sz="1200" dirty="0"/>
              <a:t> (ad esempio, un istituto ad indirizzo moda potrebbe aggiornare la propria pratica didattica attraverso la stampa 3D dei modelli; un liceo artistico o un liceo classico, potrebbe aggiornare i propri percorsi formativi integrandoli con elementi di creatività digitale e multimediale).</a:t>
            </a:r>
          </a:p>
          <a:p>
            <a:r>
              <a:rPr lang="it-IT" sz="1200" b="1" cap="all" dirty="0"/>
              <a:t>La creazione di laboratori territoriali per l’</a:t>
            </a:r>
            <a:r>
              <a:rPr lang="it-IT" sz="1200" b="1" cap="all" dirty="0" err="1"/>
              <a:t>occupabilità</a:t>
            </a:r>
            <a:r>
              <a:rPr lang="it-IT" sz="1200" dirty="0"/>
              <a:t>. </a:t>
            </a:r>
            <a:r>
              <a:rPr lang="it-IT" sz="1200" b="1" dirty="0"/>
              <a:t>Spazi dall’alto profilo innovativo a disposizione di più scuole del territorio</a:t>
            </a:r>
            <a:r>
              <a:rPr lang="it-IT" sz="1200" dirty="0"/>
              <a:t>, dove </a:t>
            </a:r>
            <a:r>
              <a:rPr lang="it-IT" sz="1200" b="1" dirty="0"/>
              <a:t>sviluppare pratiche didattiche avanzate in sinergia con le politiche locali per il lavoro e le imprese</a:t>
            </a:r>
            <a:r>
              <a:rPr lang="it-IT" sz="1200" dirty="0"/>
              <a:t>, </a:t>
            </a:r>
            <a:r>
              <a:rPr lang="it-IT" sz="1200" b="1" dirty="0"/>
              <a:t>aperti alla formazione di giovani senza lavoro e NEET</a:t>
            </a:r>
            <a:r>
              <a:rPr lang="it-IT" sz="1200" dirty="0"/>
              <a:t>.</a:t>
            </a:r>
          </a:p>
          <a:p>
            <a:r>
              <a:rPr lang="it-IT" sz="1200" b="1" cap="all" dirty="0"/>
              <a:t>Laboratori «School-</a:t>
            </a:r>
            <a:r>
              <a:rPr lang="it-IT" sz="1200" b="1" cap="all" dirty="0" err="1"/>
              <a:t>friendly</a:t>
            </a:r>
            <a:r>
              <a:rPr lang="it-IT" sz="1200" b="1" cap="all" dirty="0"/>
              <a:t>»</a:t>
            </a:r>
            <a:r>
              <a:rPr lang="it-IT" sz="1200" dirty="0"/>
              <a:t>. La mappatura, l’accreditamento e la promozione di </a:t>
            </a:r>
            <a:r>
              <a:rPr lang="it-IT" sz="1200" b="1" dirty="0"/>
              <a:t>laboratori aperti alle scuole o disponibili all’apertura alle scuole presenti nel territorio</a:t>
            </a:r>
            <a:r>
              <a:rPr lang="it-IT" sz="1200" dirty="0"/>
              <a:t>,</a:t>
            </a:r>
            <a:r>
              <a:rPr lang="it-IT" sz="1200" b="1" dirty="0"/>
              <a:t> presso musei</a:t>
            </a:r>
            <a:r>
              <a:rPr lang="it-IT" sz="1200" dirty="0"/>
              <a:t>,</a:t>
            </a:r>
            <a:r>
              <a:rPr lang="it-IT" sz="1200" b="1" dirty="0"/>
              <a:t> enti di ricerca</a:t>
            </a:r>
            <a:r>
              <a:rPr lang="it-IT" sz="1200" dirty="0"/>
              <a:t>,</a:t>
            </a:r>
            <a:r>
              <a:rPr lang="it-IT" sz="1200" b="1" dirty="0"/>
              <a:t> parchi tecnologici</a:t>
            </a:r>
            <a:r>
              <a:rPr lang="it-IT" sz="1200" dirty="0"/>
              <a:t>,</a:t>
            </a:r>
            <a:r>
              <a:rPr lang="it-IT" sz="1200" b="1" dirty="0"/>
              <a:t> fondazioni</a:t>
            </a:r>
            <a:r>
              <a:rPr lang="it-IT" sz="1200" dirty="0"/>
              <a:t>, </a:t>
            </a:r>
            <a:r>
              <a:rPr lang="it-IT" sz="1200" b="1" dirty="0"/>
              <a:t>associazioni e altri spazi </a:t>
            </a:r>
            <a:r>
              <a:rPr lang="it-IT" sz="1200" dirty="0"/>
              <a:t>che implicano insiemi di pratiche emergenti ma ormai riconosciuti dalla collettività, come ad esempio i </a:t>
            </a:r>
            <a:r>
              <a:rPr lang="it-IT" sz="1200" b="1" dirty="0" err="1"/>
              <a:t>Fab</a:t>
            </a:r>
            <a:r>
              <a:rPr lang="it-IT" sz="1200" b="1" dirty="0"/>
              <a:t> Lab»</a:t>
            </a:r>
            <a:r>
              <a:rPr lang="it-IT" sz="1200" dirty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9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PIANO NAZIONALE SCUOLA DIGITALE</a:t>
            </a:r>
            <a:br>
              <a:rPr lang="it-IT" dirty="0"/>
            </a:br>
            <a:r>
              <a:rPr lang="it-IT" b="1" dirty="0"/>
              <a:t>focus su alcuni punti fondamentali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6974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/>
              <a:t>COMPETENZE DEGLI STUDENTI </a:t>
            </a:r>
            <a:r>
              <a:rPr lang="it-IT" dirty="0"/>
              <a:t>(Azioni 14-15-16-17-18) da pag. 69 a pag. 83 del Documento.</a:t>
            </a:r>
          </a:p>
          <a:p>
            <a:pPr marL="0" indent="0">
              <a:buNone/>
            </a:pPr>
            <a:r>
              <a:rPr lang="it-IT" b="1" dirty="0"/>
              <a:t>«I nostri studenti</a:t>
            </a:r>
            <a:r>
              <a:rPr lang="it-IT" dirty="0"/>
              <a:t>, come raccomandato anche dall’OCSE, </a:t>
            </a:r>
            <a:r>
              <a:rPr lang="it-IT" b="1" dirty="0"/>
              <a:t>devono trasformarsi da consumatori </a:t>
            </a:r>
            <a:r>
              <a:rPr lang="it-IT" dirty="0"/>
              <a:t>in </a:t>
            </a:r>
            <a:r>
              <a:rPr lang="it-IT" b="1" dirty="0"/>
              <a:t>«consumatori critici» </a:t>
            </a:r>
            <a:r>
              <a:rPr lang="it-IT" dirty="0"/>
              <a:t>e </a:t>
            </a:r>
            <a:r>
              <a:rPr lang="it-IT" b="1" dirty="0"/>
              <a:t>«produttori» </a:t>
            </a:r>
            <a:r>
              <a:rPr lang="it-IT" dirty="0"/>
              <a:t>di contenuti e architetture digitali, </a:t>
            </a:r>
            <a:r>
              <a:rPr lang="it-IT" b="1" dirty="0"/>
              <a:t>in grado di sviluppare competenze trasversali ad ogni settore e ambito occupazionale</a:t>
            </a:r>
            <a:r>
              <a:rPr lang="it-IT" dirty="0"/>
              <a:t>; in grado </a:t>
            </a:r>
            <a:r>
              <a:rPr lang="it-IT" b="1" dirty="0"/>
              <a:t>di risolvere problemi</a:t>
            </a:r>
            <a:r>
              <a:rPr lang="it-IT" dirty="0"/>
              <a:t>, </a:t>
            </a:r>
            <a:r>
              <a:rPr lang="it-IT" b="1" dirty="0"/>
              <a:t>concretizzare le idee</a:t>
            </a:r>
            <a:r>
              <a:rPr lang="it-IT" dirty="0"/>
              <a:t>, </a:t>
            </a:r>
            <a:r>
              <a:rPr lang="it-IT" b="1" dirty="0"/>
              <a:t>acquisire autonomia di giudizio</a:t>
            </a:r>
            <a:r>
              <a:rPr lang="it-IT" dirty="0"/>
              <a:t>, </a:t>
            </a:r>
            <a:r>
              <a:rPr lang="it-IT" b="1" dirty="0"/>
              <a:t>pensiero creativo</a:t>
            </a:r>
            <a:r>
              <a:rPr lang="it-IT" dirty="0"/>
              <a:t>, </a:t>
            </a:r>
            <a:r>
              <a:rPr lang="it-IT" b="1" dirty="0"/>
              <a:t>consapevolezza delle proprie capacità</a:t>
            </a:r>
            <a:r>
              <a:rPr lang="it-IT" dirty="0"/>
              <a:t>, </a:t>
            </a:r>
            <a:r>
              <a:rPr lang="it-IT" b="1" dirty="0"/>
              <a:t>duttilità e flessibilità nella ricerca di soluzioni»</a:t>
            </a:r>
            <a:r>
              <a:rPr lang="it-IT" dirty="0"/>
              <a:t>.</a:t>
            </a:r>
          </a:p>
          <a:p>
            <a:r>
              <a:rPr lang="it-IT" b="1" cap="all" dirty="0"/>
              <a:t>Un </a:t>
            </a:r>
            <a:r>
              <a:rPr lang="it-IT" b="1" cap="all" dirty="0" err="1"/>
              <a:t>framework</a:t>
            </a:r>
            <a:r>
              <a:rPr lang="it-IT" b="1" cap="all" dirty="0"/>
              <a:t> comune per le competenze digitali e l’educazione ai media degli studenti </a:t>
            </a:r>
            <a:r>
              <a:rPr lang="it-IT" dirty="0"/>
              <a:t>(</a:t>
            </a:r>
            <a:r>
              <a:rPr lang="it-IT" b="1" dirty="0"/>
              <a:t>Azione 14</a:t>
            </a:r>
            <a:r>
              <a:rPr lang="it-IT" dirty="0"/>
              <a:t>). «Parlare di </a:t>
            </a:r>
            <a:r>
              <a:rPr lang="it-IT" b="1" dirty="0"/>
              <a:t>«competenze digitali» </a:t>
            </a:r>
            <a:r>
              <a:rPr lang="it-IT" dirty="0"/>
              <a:t>impone un punto di partenza più ampio: significa prima di tutto parlare di competenze, e quindi di percorsi didattici e piani pedagogici. </a:t>
            </a:r>
            <a:r>
              <a:rPr lang="it-IT" b="1" dirty="0"/>
              <a:t>Se l’obiettivo del nostro sistema educativo è sviluppare le competenze degli studenti</a:t>
            </a:r>
            <a:r>
              <a:rPr lang="it-IT" dirty="0"/>
              <a:t>, invece che semplicemente «trasmettere» programmi di studio, allora il ruolo della </a:t>
            </a:r>
            <a:r>
              <a:rPr lang="it-IT" b="1" dirty="0"/>
              <a:t>«didattica per competenze»</a:t>
            </a:r>
            <a:r>
              <a:rPr lang="it-IT" dirty="0"/>
              <a:t>,</a:t>
            </a:r>
            <a:r>
              <a:rPr lang="it-IT" b="1" dirty="0"/>
              <a:t> abilitata dalle competenze digitali, è fondamentale in quanto attiva processi cognitivi, promuove dinamiche relazionali e induce consapevolezza. Le competenze non si insegnano</a:t>
            </a:r>
            <a:r>
              <a:rPr lang="it-IT" dirty="0"/>
              <a:t>,</a:t>
            </a:r>
            <a:r>
              <a:rPr lang="it-IT" b="1" dirty="0"/>
              <a:t> si fanno acquisire</a:t>
            </a:r>
            <a:r>
              <a:rPr lang="it-IT" dirty="0"/>
              <a:t>,</a:t>
            </a:r>
            <a:r>
              <a:rPr lang="it-IT" b="1" dirty="0"/>
              <a:t> e il legame tra competenze e nuovi ambienti di apprendimento è indubbiamente forte</a:t>
            </a:r>
            <a:r>
              <a:rPr lang="it-IT" dirty="0"/>
              <a:t>. </a:t>
            </a:r>
            <a:r>
              <a:rPr lang="it-IT" b="1" dirty="0"/>
              <a:t>Il paradigma su cui lavorare è la «didattica per competenze»</a:t>
            </a:r>
            <a:r>
              <a:rPr lang="it-IT" dirty="0"/>
              <a:t>,</a:t>
            </a:r>
            <a:r>
              <a:rPr lang="it-IT" b="1" dirty="0"/>
              <a:t> intesa come progettazione che mette al centro la trasversalità</a:t>
            </a:r>
            <a:r>
              <a:rPr lang="it-IT" dirty="0"/>
              <a:t>,</a:t>
            </a:r>
            <a:r>
              <a:rPr lang="it-IT" b="1" dirty="0"/>
              <a:t> condivisione e co-creazione</a:t>
            </a:r>
            <a:r>
              <a:rPr lang="it-IT" dirty="0"/>
              <a:t>,</a:t>
            </a:r>
            <a:r>
              <a:rPr lang="it-IT" b="1" dirty="0"/>
              <a:t> e come azione didattica caratterizzata da esplorazione</a:t>
            </a:r>
            <a:r>
              <a:rPr lang="it-IT" dirty="0"/>
              <a:t>,</a:t>
            </a:r>
            <a:r>
              <a:rPr lang="it-IT" b="1" dirty="0"/>
              <a:t> esperienza</a:t>
            </a:r>
            <a:r>
              <a:rPr lang="it-IT" dirty="0"/>
              <a:t>,</a:t>
            </a:r>
            <a:r>
              <a:rPr lang="it-IT" b="1" dirty="0"/>
              <a:t> riflessione</a:t>
            </a:r>
            <a:r>
              <a:rPr lang="it-IT" dirty="0"/>
              <a:t>,</a:t>
            </a:r>
            <a:r>
              <a:rPr lang="it-IT" b="1" dirty="0"/>
              <a:t> autovalutazione</a:t>
            </a:r>
            <a:r>
              <a:rPr lang="it-IT" dirty="0"/>
              <a:t>,</a:t>
            </a:r>
            <a:r>
              <a:rPr lang="it-IT" b="1" dirty="0"/>
              <a:t> monitoraggio e valutazione</a:t>
            </a:r>
            <a:r>
              <a:rPr lang="it-IT" dirty="0"/>
              <a:t>, </a:t>
            </a:r>
            <a:r>
              <a:rPr lang="it-IT" b="1" dirty="0"/>
              <a:t>è il paradigma educativo su cui lavorare</a:t>
            </a:r>
            <a:r>
              <a:rPr lang="it-IT" dirty="0"/>
              <a:t>. Il primo passo è quindi </a:t>
            </a:r>
            <a:r>
              <a:rPr lang="it-IT" b="1" dirty="0"/>
              <a:t>fare tesoro delle opportunità offerte dalle tecnologie digitali per affrontare una didattica per problemi e per progetti</a:t>
            </a:r>
            <a:r>
              <a:rPr lang="it-IT" dirty="0"/>
              <a:t>. </a:t>
            </a:r>
            <a:r>
              <a:rPr lang="it-IT" b="1" dirty="0"/>
              <a:t>Molte delle competenze sono sviluppate durante lo svolgimento stesso del progetto</a:t>
            </a:r>
            <a:r>
              <a:rPr lang="it-IT" dirty="0"/>
              <a:t>. </a:t>
            </a:r>
            <a:r>
              <a:rPr lang="it-IT" b="1" dirty="0"/>
              <a:t>Le tecnologie digitali intervengono a supporto di tutte le dimensioni delle competenze trasversali </a:t>
            </a:r>
            <a:r>
              <a:rPr lang="it-IT" dirty="0"/>
              <a:t>(cognitiva, operativa, relazionale, metacognitiva</a:t>
            </a:r>
            <a:r>
              <a:rPr lang="it-IT" b="1" dirty="0"/>
              <a:t>)</a:t>
            </a:r>
            <a:r>
              <a:rPr lang="it-IT" dirty="0"/>
              <a:t>,</a:t>
            </a:r>
            <a:r>
              <a:rPr lang="it-IT" b="1" dirty="0"/>
              <a:t> ma si inseriscono anche verticalmente</a:t>
            </a:r>
            <a:r>
              <a:rPr lang="it-IT" dirty="0"/>
              <a:t>,</a:t>
            </a:r>
            <a:r>
              <a:rPr lang="it-IT" b="1" dirty="0"/>
              <a:t> in quanto parte dell’alfabetizzazione del nostro tempo e fondamentali competenze per una cittadinanza piena, attiva e informata</a:t>
            </a:r>
            <a:r>
              <a:rPr lang="it-IT" dirty="0"/>
              <a:t>, come anticipato dalla Raccomandazione del Parlamento Europeo e del Consiglio e ancor meglio sottolineato da </a:t>
            </a:r>
            <a:r>
              <a:rPr lang="it-IT" dirty="0" err="1"/>
              <a:t>framework</a:t>
            </a:r>
            <a:r>
              <a:rPr lang="it-IT" dirty="0"/>
              <a:t> come </a:t>
            </a:r>
            <a:r>
              <a:rPr lang="it-IT" b="1" dirty="0"/>
              <a:t>21st Century </a:t>
            </a:r>
            <a:r>
              <a:rPr lang="it-IT" b="1" dirty="0" err="1"/>
              <a:t>Skills</a:t>
            </a:r>
            <a:r>
              <a:rPr lang="it-IT" b="1" dirty="0"/>
              <a:t> </a:t>
            </a:r>
            <a:r>
              <a:rPr lang="it-IT" dirty="0"/>
              <a:t>(Competenze per il 21mmo secolo), promosso dal World </a:t>
            </a:r>
            <a:r>
              <a:rPr lang="it-IT" dirty="0" err="1"/>
              <a:t>Economic</a:t>
            </a:r>
            <a:r>
              <a:rPr lang="it-IT" dirty="0"/>
              <a:t> Forum.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36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PIANO NAZIONALE SCUOLA DIGITALE</a:t>
            </a:r>
            <a:br>
              <a:rPr lang="it-IT" dirty="0"/>
            </a:br>
            <a:r>
              <a:rPr lang="it-IT" b="1" dirty="0"/>
              <a:t>21st Century </a:t>
            </a:r>
            <a:r>
              <a:rPr lang="it-IT" b="1" dirty="0" err="1"/>
              <a:t>Skills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230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«Framework come </a:t>
            </a:r>
            <a:r>
              <a:rPr lang="it-IT" b="1" dirty="0"/>
              <a:t>21st Century </a:t>
            </a:r>
            <a:r>
              <a:rPr lang="it-IT" b="1" dirty="0" err="1"/>
              <a:t>Skills</a:t>
            </a:r>
            <a:r>
              <a:rPr lang="it-IT" b="1" dirty="0"/>
              <a:t> </a:t>
            </a:r>
            <a:r>
              <a:rPr lang="it-IT" dirty="0"/>
              <a:t>rappresentano quindi un </a:t>
            </a:r>
            <a:r>
              <a:rPr lang="it-IT" b="1" dirty="0"/>
              <a:t>importante anello di congiunzione tra</a:t>
            </a:r>
            <a:r>
              <a:rPr lang="it-IT" dirty="0"/>
              <a:t> il quadro generale in cui l’educazione opera – </a:t>
            </a:r>
            <a:r>
              <a:rPr lang="it-IT" b="1" dirty="0"/>
              <a:t>didattica e competenze </a:t>
            </a:r>
            <a:r>
              <a:rPr lang="it-IT" dirty="0"/>
              <a:t>– e la necessità di tradurre il ruolo, sia verticale che trasversale, delle </a:t>
            </a:r>
            <a:r>
              <a:rPr lang="it-IT" b="1" dirty="0"/>
              <a:t>competenze digitali</a:t>
            </a:r>
            <a:r>
              <a:rPr lang="it-IT" dirty="0"/>
              <a:t>. La visione di competenze digitali riprende il paradigma dell’educazione ai media e con i media».</a:t>
            </a:r>
          </a:p>
          <a:p>
            <a:pPr marL="0" indent="0">
              <a:buNone/>
            </a:pPr>
            <a:r>
              <a:rPr lang="it-IT" dirty="0"/>
              <a:t>«Il digitale è:</a:t>
            </a:r>
          </a:p>
          <a:p>
            <a:r>
              <a:rPr lang="it-IT" b="1" dirty="0"/>
              <a:t>«Nastro trasportatore»</a:t>
            </a:r>
            <a:r>
              <a:rPr lang="it-IT" dirty="0"/>
              <a:t>,</a:t>
            </a:r>
            <a:r>
              <a:rPr lang="it-IT" b="1" dirty="0"/>
              <a:t> </a:t>
            </a:r>
            <a:r>
              <a:rPr lang="it-IT" dirty="0"/>
              <a:t>media caratterizzato e non neutrale attraverso cui sviluppare e praticare competenze e attitudini, all’interno di e attraverso ogni disciplina.</a:t>
            </a:r>
          </a:p>
          <a:p>
            <a:r>
              <a:rPr lang="it-IT" b="1" dirty="0"/>
              <a:t>«Alfabeto» </a:t>
            </a:r>
            <a:r>
              <a:rPr lang="it-IT" dirty="0"/>
              <a:t>del nostro tempo – al cui centro risiede il pensiero computazionale – una nuova sintassi, tra pensiero logico e creativo, che forma il linguaggio che parliamo con sempre più frequenza nel nostro tempo.</a:t>
            </a:r>
          </a:p>
          <a:p>
            <a:r>
              <a:rPr lang="it-IT" b="1" dirty="0"/>
              <a:t>«Agente attivo dei grandi cambiamenti sociali»</a:t>
            </a:r>
            <a:r>
              <a:rPr lang="it-IT" dirty="0"/>
              <a:t>, economici e comportamentali, di economia, diritto e architettura dell’informazione, e che si traduce in competenze di </a:t>
            </a:r>
            <a:r>
              <a:rPr lang="it-IT" b="1" dirty="0"/>
              <a:t>«cittadinanza digitale» </a:t>
            </a:r>
            <a:r>
              <a:rPr lang="it-IT" dirty="0"/>
              <a:t>essenziali per affrontare il nostro tempo».</a:t>
            </a:r>
          </a:p>
          <a:p>
            <a:pPr marL="0" indent="0">
              <a:buNone/>
            </a:pPr>
            <a:r>
              <a:rPr lang="it-IT" dirty="0"/>
              <a:t>«A tal fine ecco alcune importanti azioni del Piano Nazionale Scuola Digitale:</a:t>
            </a:r>
          </a:p>
          <a:p>
            <a:r>
              <a:rPr lang="it-IT" b="1" dirty="0"/>
              <a:t>Portare il pensiero logico-computazionale a tutta la scuola primaria </a:t>
            </a:r>
            <a:r>
              <a:rPr lang="it-IT" dirty="0"/>
              <a:t>(</a:t>
            </a:r>
            <a:r>
              <a:rPr lang="it-IT" b="1" dirty="0"/>
              <a:t>Azione 17</a:t>
            </a:r>
            <a:r>
              <a:rPr lang="it-IT" dirty="0"/>
              <a:t>).</a:t>
            </a:r>
          </a:p>
          <a:p>
            <a:r>
              <a:rPr lang="it-IT" b="1" dirty="0"/>
              <a:t>Aggiornare il curricolo di tecnologia alla scuola secondaria di primo grado </a:t>
            </a:r>
            <a:r>
              <a:rPr lang="it-IT" dirty="0"/>
              <a:t>(</a:t>
            </a:r>
            <a:r>
              <a:rPr lang="it-IT" b="1" dirty="0"/>
              <a:t>Azione 18</a:t>
            </a:r>
            <a:r>
              <a:rPr lang="it-IT" dirty="0"/>
              <a:t>)».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«La competenza digitale «arricchisce la possibilità di accesso ai </a:t>
            </a:r>
            <a:r>
              <a:rPr lang="it-IT" b="1" dirty="0" err="1"/>
              <a:t>saperi</a:t>
            </a:r>
            <a:r>
              <a:rPr lang="it-IT" b="1" dirty="0"/>
              <a:t>, consente la realizzazione di percorsi individuali di apprendimento, la comunicazione interattiva e la personale espressione creativa».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3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PIANO NAZIONALE SCUOLA DIGITALE</a:t>
            </a:r>
            <a:br>
              <a:rPr lang="it-IT" dirty="0"/>
            </a:br>
            <a:r>
              <a:rPr lang="it-IT" b="1" dirty="0"/>
              <a:t>21st Century </a:t>
            </a:r>
            <a:r>
              <a:rPr lang="it-IT" b="1" dirty="0" err="1"/>
              <a:t>Skills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768" y="2160588"/>
            <a:ext cx="6022502" cy="442277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40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PIANO NAZIONALE SCUOLA DIGITALE</a:t>
            </a:r>
            <a:br>
              <a:rPr lang="it-IT" b="1" dirty="0"/>
            </a:br>
            <a:r>
              <a:rPr lang="it-IT" b="1" dirty="0"/>
              <a:t>in sintesi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99237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«Il Piano Nazionale Scuola Digitale </a:t>
            </a:r>
            <a:r>
              <a:rPr lang="it-IT" b="1" dirty="0"/>
              <a:t>non è un libro delle buone intenzioni»</a:t>
            </a:r>
            <a:r>
              <a:rPr lang="it-IT" dirty="0"/>
              <a:t>.</a:t>
            </a:r>
          </a:p>
          <a:p>
            <a:r>
              <a:rPr lang="it-IT" dirty="0"/>
              <a:t>«Il Piano Nazionale Scuola Digitale </a:t>
            </a:r>
            <a:r>
              <a:rPr lang="it-IT" b="1" dirty="0"/>
              <a:t>è lo strumento con cui il Ministero dell’Istruzione, dell’Università e della Ricerca attua una parte strategica del «La Buona Scuola» (Legge 107/2015)»</a:t>
            </a:r>
            <a:r>
              <a:rPr lang="it-IT" dirty="0"/>
              <a:t>.</a:t>
            </a:r>
          </a:p>
          <a:p>
            <a:r>
              <a:rPr lang="it-IT" dirty="0"/>
              <a:t>«Per </a:t>
            </a:r>
            <a:r>
              <a:rPr lang="it-IT" b="1" dirty="0"/>
              <a:t>ripensare la didattica</a:t>
            </a:r>
            <a:r>
              <a:rPr lang="it-IT" dirty="0"/>
              <a:t>, </a:t>
            </a:r>
            <a:r>
              <a:rPr lang="it-IT" b="1" dirty="0"/>
              <a:t>gli ambienti di apprendimento</a:t>
            </a:r>
            <a:r>
              <a:rPr lang="it-IT" dirty="0"/>
              <a:t>, </a:t>
            </a:r>
            <a:r>
              <a:rPr lang="it-IT" b="1" dirty="0"/>
              <a:t>le competenze degli studenti</a:t>
            </a:r>
            <a:r>
              <a:rPr lang="it-IT" dirty="0"/>
              <a:t>, </a:t>
            </a:r>
            <a:r>
              <a:rPr lang="it-IT" b="1" dirty="0"/>
              <a:t>la formazione dei docenti</a:t>
            </a:r>
            <a:r>
              <a:rPr lang="it-IT" dirty="0"/>
              <a:t>, il Piano fissa priorità ed azioni, stabilisce investimenti, assegna risorse, crea opportunità per collaborazioni istituzionali tra Ministero, Regioni, ed enti locali, promuove un’alleanza per l’innovazione della scuola».</a:t>
            </a:r>
          </a:p>
          <a:p>
            <a:r>
              <a:rPr lang="it-IT" dirty="0"/>
              <a:t>«Soprattutto, il Piano </a:t>
            </a:r>
            <a:r>
              <a:rPr lang="it-IT" b="1" dirty="0"/>
              <a:t>ambisce a generare una trasformazione culturale </a:t>
            </a:r>
            <a:r>
              <a:rPr lang="it-IT" dirty="0"/>
              <a:t>che – partendo dalla scuola – raggiunga tutte le famiglie, nei centri maggiormente urbanizzati così come nelle periferie più isolate».</a:t>
            </a:r>
          </a:p>
          <a:p>
            <a:r>
              <a:rPr lang="it-IT" b="1" dirty="0"/>
              <a:t>«La buona scuola digitale esiste già, in tutta Italia</a:t>
            </a:r>
            <a:r>
              <a:rPr lang="it-IT" dirty="0"/>
              <a:t>. Ma </a:t>
            </a:r>
            <a:r>
              <a:rPr lang="it-IT" b="1" dirty="0"/>
              <a:t>lo Stato deve adesso fare in modo che questo patrimonio diventi sempre più diffuso e ordinario</a:t>
            </a:r>
            <a:r>
              <a:rPr lang="it-IT" dirty="0"/>
              <a:t>. </a:t>
            </a:r>
            <a:r>
              <a:rPr lang="it-IT" b="1" dirty="0"/>
              <a:t>Per far sì che nessuno studente resti indietro</a:t>
            </a:r>
            <a:r>
              <a:rPr lang="it-IT" dirty="0"/>
              <a:t>. Per far sì che, nell’era digitale, la scuola diventi il più potente moltiplicatore di domanda di innovazione e cambiamento del Paese».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25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PIANO NAZIONALE SCUOLA DIGITALE</a:t>
            </a:r>
            <a:br>
              <a:rPr lang="it-IT" dirty="0"/>
            </a:br>
            <a:r>
              <a:rPr lang="it-IT" b="1" dirty="0"/>
              <a:t>riferimenti normativi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Riferimenti:</a:t>
            </a:r>
          </a:p>
          <a:p>
            <a:r>
              <a:rPr lang="it-IT" b="1" dirty="0"/>
              <a:t>Legge 13 Luglio 2015, n. 107 </a:t>
            </a:r>
            <a:r>
              <a:rPr lang="it-IT" dirty="0"/>
              <a:t>(Riforma del sistema nazionale di istruzione e formazione e delega per il riordino delle disposizioni legislative vigenti) </a:t>
            </a:r>
            <a:r>
              <a:rPr lang="it-IT" b="1" dirty="0"/>
              <a:t>in particolare l’art. 1, commi 56, 57, 58 e 59</a:t>
            </a:r>
            <a:r>
              <a:rPr lang="it-IT" dirty="0"/>
              <a:t>.</a:t>
            </a:r>
          </a:p>
          <a:p>
            <a:r>
              <a:rPr lang="it-IT" b="1" dirty="0" err="1"/>
              <a:t>D.Lgs.</a:t>
            </a:r>
            <a:r>
              <a:rPr lang="it-IT" b="1" dirty="0"/>
              <a:t> 7 marzo 2005, n. 82, e successive modificazioni </a:t>
            </a:r>
            <a:r>
              <a:rPr lang="it-IT" dirty="0"/>
              <a:t>(Codice di Amministrazione Digitale).</a:t>
            </a:r>
          </a:p>
          <a:p>
            <a:r>
              <a:rPr lang="it-IT" b="1" dirty="0"/>
              <a:t>Art. 15 </a:t>
            </a:r>
            <a:r>
              <a:rPr lang="it-IT" dirty="0"/>
              <a:t>del </a:t>
            </a:r>
            <a:r>
              <a:rPr lang="it-IT" b="1" dirty="0"/>
              <a:t>D.L. 25 giugno 2008, n. 112, convertito con modificazioni dalla legge 6 agosto 2008, n. 133</a:t>
            </a:r>
            <a:r>
              <a:rPr lang="it-IT" dirty="0"/>
              <a:t> (elaborazione di materiale didattico digitale da utilizzare quale libri di testo).</a:t>
            </a:r>
          </a:p>
          <a:p>
            <a:r>
              <a:rPr lang="it-IT" b="1" dirty="0"/>
              <a:t>Art. 7, comma 27</a:t>
            </a:r>
            <a:r>
              <a:rPr lang="it-IT" dirty="0"/>
              <a:t> del </a:t>
            </a:r>
            <a:r>
              <a:rPr lang="it-IT" b="1" dirty="0"/>
              <a:t>D.L. 6 luglio 2012, n. 95, convertito con modificazioni dalla legge 7 agosto 2012, n. 135</a:t>
            </a:r>
            <a:r>
              <a:rPr lang="it-IT" dirty="0"/>
              <a:t> (dematerializzazione delle procedure amministrative in materia di istruzione, università e ricerca e dei rapporti con le comunità dei docenti, del personale, studenti e famiglie).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0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87355" y="2197290"/>
            <a:ext cx="8086648" cy="1853546"/>
          </a:xfrm>
        </p:spPr>
        <p:txBody>
          <a:bodyPr/>
          <a:lstStyle/>
          <a:p>
            <a:r>
              <a:rPr lang="it-IT" b="1" dirty="0"/>
              <a:t>La didattica</a:t>
            </a:r>
            <a:br>
              <a:rPr lang="it-IT" b="1" dirty="0"/>
            </a:br>
            <a:r>
              <a:rPr lang="it-IT" b="1" dirty="0"/>
              <a:t>per competenze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246386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LA DIDATTICA PER COMPETENZE</a:t>
            </a:r>
            <a:br>
              <a:rPr lang="it-IT" b="1" dirty="0"/>
            </a:br>
            <a:r>
              <a:rPr lang="it-IT" b="1" dirty="0" err="1"/>
              <a:t>PERCH</a:t>
            </a:r>
            <a:r>
              <a:rPr lang="it-IT" b="1" cap="all" dirty="0" err="1"/>
              <a:t>é</a:t>
            </a:r>
            <a:br>
              <a:rPr lang="it-IT" dirty="0"/>
            </a:br>
            <a:endParaRPr lang="it-IT" sz="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/>
              <a:t>«L’apprendimento fondato su semplici conoscenze e </a:t>
            </a:r>
            <a:r>
              <a:rPr lang="it-IT" b="1" dirty="0" err="1"/>
              <a:t>saperi</a:t>
            </a:r>
            <a:r>
              <a:rPr lang="it-IT" b="1" dirty="0"/>
              <a:t> procedurali conseguiti mediante applicazione ed esercitazioni non garantisce la formazione di atteggiamenti funzionali alle richieste della vita e del lavoro</a:t>
            </a:r>
            <a:r>
              <a:rPr lang="it-IT" dirty="0"/>
              <a:t>, in particolare per quanto riguarda le capacità di </a:t>
            </a:r>
            <a:r>
              <a:rPr lang="it-IT" b="1" dirty="0" err="1"/>
              <a:t>problem</a:t>
            </a:r>
            <a:r>
              <a:rPr lang="it-IT" b="1" dirty="0"/>
              <a:t> </a:t>
            </a:r>
            <a:r>
              <a:rPr lang="it-IT" b="1" dirty="0" err="1"/>
              <a:t>solving</a:t>
            </a:r>
            <a:r>
              <a:rPr lang="it-IT" dirty="0"/>
              <a:t>, di </a:t>
            </a:r>
            <a:r>
              <a:rPr lang="it-IT" b="1" dirty="0" err="1"/>
              <a:t>assumenre</a:t>
            </a:r>
            <a:r>
              <a:rPr lang="it-IT" b="1" dirty="0"/>
              <a:t> iniziative autonome flessibili</a:t>
            </a:r>
            <a:r>
              <a:rPr lang="it-IT" dirty="0"/>
              <a:t>, di </a:t>
            </a:r>
            <a:r>
              <a:rPr lang="it-IT" b="1" dirty="0"/>
              <a:t>mobilitare i </a:t>
            </a:r>
            <a:r>
              <a:rPr lang="it-IT" b="1" dirty="0" err="1"/>
              <a:t>saperi</a:t>
            </a:r>
            <a:r>
              <a:rPr lang="it-IT" b="1" dirty="0"/>
              <a:t> per gestire situazioni complesse e risolvere problemi»</a:t>
            </a:r>
            <a:r>
              <a:rPr lang="it-IT" dirty="0"/>
              <a:t>.</a:t>
            </a:r>
          </a:p>
          <a:p>
            <a:r>
              <a:rPr lang="it-IT" b="1" dirty="0"/>
              <a:t>L’insegnamento basato sulla trasmissione del sapere genera </a:t>
            </a:r>
            <a:r>
              <a:rPr lang="it-IT" dirty="0"/>
              <a:t>sempre più spesso</a:t>
            </a:r>
            <a:r>
              <a:rPr lang="it-IT" b="1" dirty="0"/>
              <a:t> negli studenti demotivazione</a:t>
            </a:r>
            <a:r>
              <a:rPr lang="it-IT" dirty="0"/>
              <a:t>, </a:t>
            </a:r>
            <a:r>
              <a:rPr lang="it-IT" b="1" dirty="0"/>
              <a:t>estraneità e disamore per lo studio</a:t>
            </a:r>
            <a:r>
              <a:rPr lang="it-IT" dirty="0"/>
              <a:t>. Questo anche perché essi attribuiscono una grande </a:t>
            </a:r>
            <a:r>
              <a:rPr lang="it-IT" b="1" dirty="0"/>
              <a:t>importanza ed una altrettanta rilevanza ai </a:t>
            </a:r>
            <a:r>
              <a:rPr lang="it-IT" b="1" dirty="0" err="1"/>
              <a:t>saperi</a:t>
            </a:r>
            <a:r>
              <a:rPr lang="it-IT" b="1" dirty="0"/>
              <a:t> informali e non formali</a:t>
            </a:r>
            <a:r>
              <a:rPr lang="it-IT" dirty="0"/>
              <a:t>, quelli cioè</a:t>
            </a:r>
            <a:r>
              <a:rPr lang="it-IT" b="1" dirty="0"/>
              <a:t> realizzati al di fuori della scuola attraverso le esperienze extrascolastiche</a:t>
            </a:r>
            <a:r>
              <a:rPr lang="it-IT" dirty="0"/>
              <a:t>, di relazione e di fruizione dei mass-media.</a:t>
            </a:r>
          </a:p>
          <a:p>
            <a:r>
              <a:rPr lang="it-IT" b="1" dirty="0"/>
              <a:t>Il concetto di «competenza» </a:t>
            </a:r>
            <a:r>
              <a:rPr lang="it-IT" dirty="0"/>
              <a:t>(ovvero l’apprendimento ma anche l’esercizio della competenza ed i suoi legami sempre più stretti con la realizzazione personale dell’individuo), </a:t>
            </a:r>
            <a:r>
              <a:rPr lang="it-IT" b="1" dirty="0"/>
              <a:t>sembra pertanto venire incontro alle mutate esigenze della società</a:t>
            </a:r>
            <a:r>
              <a:rPr lang="it-IT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809" y="3619334"/>
            <a:ext cx="2690191" cy="17822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809" y="1619789"/>
            <a:ext cx="2690191" cy="17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9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LA DIDATTICA PER COMPETENZE</a:t>
            </a:r>
            <a:br>
              <a:rPr lang="it-IT" b="1" dirty="0"/>
            </a:br>
            <a:r>
              <a:rPr lang="it-IT" b="1" dirty="0" err="1"/>
              <a:t>PERCH</a:t>
            </a:r>
            <a:r>
              <a:rPr lang="it-IT" b="1" cap="all" dirty="0" err="1"/>
              <a:t>é</a:t>
            </a:r>
            <a:br>
              <a:rPr lang="it-IT" b="1" dirty="0"/>
            </a:br>
            <a:endParaRPr lang="it-IT" sz="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/>
              <a:t>A partire dalla metà degli anni Novanta del Novecento</a:t>
            </a:r>
            <a:r>
              <a:rPr lang="it-IT" dirty="0"/>
              <a:t>, anche </a:t>
            </a:r>
            <a:r>
              <a:rPr lang="it-IT" b="1" dirty="0"/>
              <a:t>l’Unione Europea ha incrementato il suo interesse verso le competenze</a:t>
            </a:r>
            <a:r>
              <a:rPr lang="it-IT" dirty="0"/>
              <a:t>, ritenendo queste ultime «</a:t>
            </a:r>
            <a:r>
              <a:rPr lang="it-IT" b="1" dirty="0"/>
              <a:t>centrali per l’istruzione</a:t>
            </a:r>
            <a:r>
              <a:rPr lang="it-IT" dirty="0"/>
              <a:t>, </a:t>
            </a:r>
            <a:r>
              <a:rPr lang="it-IT" b="1" dirty="0"/>
              <a:t>l’educazione</a:t>
            </a:r>
            <a:r>
              <a:rPr lang="it-IT" dirty="0"/>
              <a:t>, </a:t>
            </a:r>
            <a:r>
              <a:rPr lang="it-IT" b="1" dirty="0"/>
              <a:t>la formazione permanente</a:t>
            </a:r>
            <a:r>
              <a:rPr lang="it-IT" dirty="0"/>
              <a:t>, </a:t>
            </a:r>
            <a:r>
              <a:rPr lang="it-IT" b="1" dirty="0"/>
              <a:t>il lavoro</a:t>
            </a:r>
            <a:r>
              <a:rPr lang="it-IT" dirty="0"/>
              <a:t>, nella prospettiva della </a:t>
            </a:r>
            <a:r>
              <a:rPr lang="it-IT" b="1" dirty="0"/>
              <a:t>valorizzazione del «capitale umano» come fattore primario dello sviluppo»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Nelle </a:t>
            </a:r>
            <a:r>
              <a:rPr lang="it-IT" b="1" dirty="0"/>
              <a:t>Conclusioni ai lavori di Lisbona del Parlamento Europeo del 2000</a:t>
            </a:r>
            <a:r>
              <a:rPr lang="it-IT" dirty="0"/>
              <a:t>, vengono indicate alcune strade da percorrere, tra le altre:</a:t>
            </a:r>
          </a:p>
          <a:p>
            <a:r>
              <a:rPr lang="it-IT" dirty="0"/>
              <a:t>A) la definizione delle competenze chiave europee per l’esercizio della cittadinanza attiva.</a:t>
            </a:r>
          </a:p>
          <a:p>
            <a:r>
              <a:rPr lang="it-IT" dirty="0"/>
              <a:t>B) gli obiettivi di innalzamento dei livelli di istruzione e di allargamento dell’educazione permanente.</a:t>
            </a:r>
          </a:p>
          <a:p>
            <a:r>
              <a:rPr lang="it-IT" dirty="0"/>
              <a:t>C) il riconoscimento degli apprendimenti non formali e informali, nel quadro dell’apprendimento formale.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809" y="3619334"/>
            <a:ext cx="2690191" cy="17822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809" y="1619789"/>
            <a:ext cx="2690191" cy="17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21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LA DIDATTICA PER COMPETENZE</a:t>
            </a:r>
            <a:br>
              <a:rPr lang="it-IT" b="1" dirty="0"/>
            </a:br>
            <a:r>
              <a:rPr lang="it-IT" b="1" dirty="0" err="1"/>
              <a:t>PERCH</a:t>
            </a:r>
            <a:r>
              <a:rPr lang="it-IT" b="1" cap="all" dirty="0" err="1"/>
              <a:t>é</a:t>
            </a:r>
            <a:br>
              <a:rPr lang="it-IT" dirty="0"/>
            </a:br>
            <a:endParaRPr lang="it-IT" sz="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Nella </a:t>
            </a:r>
            <a:r>
              <a:rPr lang="it-IT" b="1" dirty="0"/>
              <a:t>Raccomandazione del Parlamento Europeo e del Consiglio del 28 maggio 2004 si ribadisce l’importanza di un riconoscimento degli apprendimenti non formali e informali</a:t>
            </a:r>
            <a:r>
              <a:rPr lang="it-IT" dirty="0"/>
              <a:t>, e si afferma che </a:t>
            </a:r>
            <a:r>
              <a:rPr lang="it-IT" b="1" dirty="0"/>
              <a:t>essi contribuiscono,</a:t>
            </a:r>
            <a:r>
              <a:rPr lang="it-IT" dirty="0"/>
              <a:t> </a:t>
            </a:r>
            <a:r>
              <a:rPr lang="it-IT" b="1" dirty="0"/>
              <a:t>come quelli formali</a:t>
            </a:r>
            <a:r>
              <a:rPr lang="it-IT" dirty="0"/>
              <a:t>, </a:t>
            </a:r>
            <a:r>
              <a:rPr lang="it-IT" b="1" dirty="0"/>
              <a:t>a costruire la competenza</a:t>
            </a:r>
            <a:r>
              <a:rPr lang="it-IT" dirty="0"/>
              <a:t>.</a:t>
            </a:r>
          </a:p>
          <a:p>
            <a:r>
              <a:rPr lang="it-IT" dirty="0"/>
              <a:t>Nella </a:t>
            </a:r>
            <a:r>
              <a:rPr lang="it-IT" b="1" dirty="0"/>
              <a:t>Raccomandazione del Parlamento Europeo e del Consiglio del 18 dicembre 2006</a:t>
            </a:r>
            <a:r>
              <a:rPr lang="it-IT" dirty="0"/>
              <a:t>, vengono enunciate in maniera definitiva le </a:t>
            </a:r>
            <a:r>
              <a:rPr lang="it-IT" b="1" dirty="0"/>
              <a:t>otto competenze chiave per la cittadinanza europea</a:t>
            </a:r>
            <a:r>
              <a:rPr lang="it-IT" dirty="0"/>
              <a:t>.</a:t>
            </a:r>
          </a:p>
          <a:p>
            <a:r>
              <a:rPr lang="it-IT" b="1" dirty="0"/>
              <a:t>Nel suo allegato</a:t>
            </a:r>
            <a:r>
              <a:rPr lang="it-IT" dirty="0"/>
              <a:t>, </a:t>
            </a:r>
            <a:r>
              <a:rPr lang="it-IT" b="1" dirty="0"/>
              <a:t>il documento recita</a:t>
            </a:r>
            <a:r>
              <a:rPr lang="it-IT" dirty="0"/>
              <a:t>: «Le competenze sono definite in questa sede alla stregua di una combinazione di conoscenze, abilità e attitudini appropriate al contesto. </a:t>
            </a:r>
            <a:r>
              <a:rPr lang="it-IT" b="1" dirty="0"/>
              <a:t>Le competenze chiave sono quelle di cui tutti hanno bisogno per la realizzazione e lo sviluppo personali</a:t>
            </a:r>
            <a:r>
              <a:rPr lang="it-IT" dirty="0"/>
              <a:t>, </a:t>
            </a:r>
            <a:r>
              <a:rPr lang="it-IT" b="1" dirty="0"/>
              <a:t>la cittadinanza attiva</a:t>
            </a:r>
            <a:r>
              <a:rPr lang="it-IT" dirty="0"/>
              <a:t>, </a:t>
            </a:r>
            <a:r>
              <a:rPr lang="it-IT" b="1" dirty="0"/>
              <a:t>l’inclusione sociale e l’occupazione»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Il quadro di riferimento delinea pertanto le </a:t>
            </a:r>
            <a:r>
              <a:rPr lang="it-IT" b="1" dirty="0"/>
              <a:t>otto competenze chiave</a:t>
            </a:r>
            <a:r>
              <a:rPr lang="it-IT" dirty="0"/>
              <a:t>: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809" y="3619334"/>
            <a:ext cx="2690191" cy="17822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809" y="1619789"/>
            <a:ext cx="2690191" cy="17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8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Piano Nazionale</a:t>
            </a:r>
            <a:br>
              <a:rPr lang="it-IT" b="1" dirty="0"/>
            </a:br>
            <a:r>
              <a:rPr lang="it-IT" b="1" dirty="0"/>
              <a:t>Scuola Digitale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(Decreto n. 851 del 27 ottobre 2015)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68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/>
              <a:t>Raccomandazione del Parlamento Europeo e del Consiglio 18 dicembre 2006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05254"/>
          </a:xfrm>
        </p:spPr>
        <p:txBody>
          <a:bodyPr>
            <a:normAutofit lnSpcReduction="10000"/>
          </a:bodyPr>
          <a:lstStyle/>
          <a:p>
            <a:r>
              <a:rPr lang="it-IT" b="1" dirty="0"/>
              <a:t>Comunicazione nella madrelingua</a:t>
            </a:r>
          </a:p>
          <a:p>
            <a:r>
              <a:rPr lang="it-IT" b="1" dirty="0"/>
              <a:t>Comunicazione nelle lingue straniere</a:t>
            </a:r>
          </a:p>
          <a:p>
            <a:r>
              <a:rPr lang="it-IT" b="1" dirty="0"/>
              <a:t>Competenza matematica e competenze di base in scienza e tecnologia</a:t>
            </a:r>
          </a:p>
          <a:p>
            <a:r>
              <a:rPr lang="it-IT" b="1" dirty="0"/>
              <a:t>Competenza digitale</a:t>
            </a:r>
          </a:p>
          <a:p>
            <a:r>
              <a:rPr lang="it-IT" b="1" dirty="0"/>
              <a:t>Imparare a imparare</a:t>
            </a:r>
          </a:p>
          <a:p>
            <a:r>
              <a:rPr lang="it-IT" b="1" dirty="0"/>
              <a:t>Competenze sociali e civiche</a:t>
            </a:r>
          </a:p>
          <a:p>
            <a:r>
              <a:rPr lang="it-IT" b="1" dirty="0"/>
              <a:t>Spirito di iniziativa e imprenditorialità</a:t>
            </a:r>
          </a:p>
          <a:p>
            <a:r>
              <a:rPr lang="it-IT" b="1" dirty="0"/>
              <a:t>Consapevolezza ed espressione culturale</a:t>
            </a:r>
          </a:p>
          <a:p>
            <a:endParaRPr lang="it-IT" b="1" dirty="0"/>
          </a:p>
          <a:p>
            <a:pPr marL="0" indent="0">
              <a:buNone/>
            </a:pPr>
            <a:r>
              <a:rPr lang="it-IT" dirty="0"/>
              <a:t>Le «competenze chiave» sono considerate tutte </a:t>
            </a:r>
            <a:r>
              <a:rPr lang="it-IT" b="1" dirty="0"/>
              <a:t>ugualmente importanti</a:t>
            </a:r>
            <a:r>
              <a:rPr lang="it-IT" dirty="0"/>
              <a:t>, poiché </a:t>
            </a:r>
            <a:r>
              <a:rPr lang="it-IT" b="1" dirty="0"/>
              <a:t>ciascuna di esse può contribuire a una vita positiva nella società della conoscenza</a:t>
            </a:r>
            <a:r>
              <a:rPr lang="it-IT" dirty="0"/>
              <a:t>.</a:t>
            </a:r>
            <a:r>
              <a:rPr lang="it-IT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6608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Raccomandazione del Parlamento Europeo e del Consiglio 23 aprile 2008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847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In un documento successivo, la </a:t>
            </a:r>
            <a:r>
              <a:rPr lang="it-IT" b="1" dirty="0"/>
              <a:t>Raccomandazione del Parlamento Europeo e del Consiglio del 23 aprile 2008</a:t>
            </a:r>
            <a:r>
              <a:rPr lang="it-IT" dirty="0"/>
              <a:t>, </a:t>
            </a:r>
            <a:r>
              <a:rPr lang="it-IT" b="1" dirty="0"/>
              <a:t>viene definito il Quadro Europeo delle Qualifiche </a:t>
            </a:r>
            <a:r>
              <a:rPr lang="it-IT" dirty="0"/>
              <a:t>(</a:t>
            </a:r>
            <a:r>
              <a:rPr lang="it-IT" b="1" dirty="0"/>
              <a:t>EQF</a:t>
            </a:r>
            <a:r>
              <a:rPr lang="it-IT" dirty="0"/>
              <a:t>).</a:t>
            </a:r>
            <a:r>
              <a:rPr lang="it-IT" b="1" dirty="0"/>
              <a:t> </a:t>
            </a:r>
            <a:r>
              <a:rPr lang="it-IT" dirty="0"/>
              <a:t>In esso, </a:t>
            </a:r>
            <a:r>
              <a:rPr lang="it-IT" b="1" dirty="0"/>
              <a:t>i risultati dell’apprendimento</a:t>
            </a:r>
            <a:r>
              <a:rPr lang="it-IT" dirty="0"/>
              <a:t> sono costituiti in termini di </a:t>
            </a:r>
            <a:r>
              <a:rPr lang="it-IT" b="1" dirty="0"/>
              <a:t>«conoscenze»</a:t>
            </a:r>
            <a:r>
              <a:rPr lang="it-IT" dirty="0"/>
              <a:t>, </a:t>
            </a:r>
            <a:r>
              <a:rPr lang="it-IT" b="1" dirty="0"/>
              <a:t>«abilità»</a:t>
            </a:r>
            <a:r>
              <a:rPr lang="it-IT" dirty="0"/>
              <a:t>,</a:t>
            </a:r>
            <a:r>
              <a:rPr lang="it-IT" b="1" dirty="0"/>
              <a:t> «competenze»</a:t>
            </a:r>
            <a:r>
              <a:rPr lang="it-IT" dirty="0"/>
              <a:t>. Ciascuno di questi concetti viene definito nel seguente modo:</a:t>
            </a:r>
          </a:p>
          <a:p>
            <a:r>
              <a:rPr lang="it-IT" b="1" dirty="0"/>
              <a:t>Conoscenze</a:t>
            </a:r>
            <a:r>
              <a:rPr lang="it-IT" dirty="0"/>
              <a:t>: risultato dell’assimilazione di informazioni attraverso l’apprendimento. Le conoscenze sono un insieme di fatti, principi, teorie e pratiche relative ad un settore di lavoro o di studio. Le conoscenze sono descritte come teoriche e/o pratiche.</a:t>
            </a:r>
          </a:p>
          <a:p>
            <a:r>
              <a:rPr lang="it-IT" b="1" dirty="0"/>
              <a:t>Abilità</a:t>
            </a:r>
            <a:r>
              <a:rPr lang="it-IT" dirty="0"/>
              <a:t>: indicano le capacità di applicare conoscenze e di utilizzare know-how per portare a termine compiti e risolvere problemi. Le abilità sono descritte come cognitive (comprendenti l’uso del pensiero logico intuitivo e creativo) o pratiche (comprendenti l’abilità manuale e l’uso di metodi, materiali, strumenti).</a:t>
            </a:r>
          </a:p>
          <a:p>
            <a:r>
              <a:rPr lang="it-IT" b="1" dirty="0"/>
              <a:t>Competenze</a:t>
            </a:r>
            <a:r>
              <a:rPr lang="it-IT" dirty="0"/>
              <a:t>: comprovata capacità di utilizzare conoscenze, abilità e capacità personali, sociali e/o metodologiche, in situazioni di lavoro o di studio e nello sviluppo professionale e personale. Le competenze sono descritte in termini di responsabilità e autonomia.</a:t>
            </a:r>
          </a:p>
        </p:txBody>
      </p:sp>
    </p:spTree>
    <p:extLst>
      <p:ext uri="{BB962C8B-B14F-4D97-AF65-F5344CB8AC3E}">
        <p14:creationId xmlns:p14="http://schemas.microsoft.com/office/powerpoint/2010/main" val="2364793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ATELIER CREATIVI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(Decreto Ministeriale 11 marzo 2016)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53378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62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/>
              <a:t>ATELIER CREATIVI</a:t>
            </a:r>
            <a:br>
              <a:rPr lang="it-IT" sz="3200" b="1" dirty="0"/>
            </a:br>
            <a:r>
              <a:rPr lang="it-IT" sz="3200" b="1" dirty="0"/>
              <a:t>COSA SONO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62940"/>
          </a:xfrm>
        </p:spPr>
        <p:txBody>
          <a:bodyPr>
            <a:normAutofit/>
          </a:bodyPr>
          <a:lstStyle/>
          <a:p>
            <a:r>
              <a:rPr lang="it-IT" dirty="0"/>
              <a:t>Nell’ambito del </a:t>
            </a:r>
            <a:r>
              <a:rPr lang="it-IT" b="1" dirty="0"/>
              <a:t>Piano Nazionale Scuola Digitale </a:t>
            </a:r>
            <a:r>
              <a:rPr lang="it-IT" dirty="0"/>
              <a:t>(PNSD), il </a:t>
            </a:r>
            <a:r>
              <a:rPr lang="it-IT" b="1" dirty="0"/>
              <a:t>16 marzo 2016 il </a:t>
            </a:r>
            <a:r>
              <a:rPr lang="it-IT" b="1" dirty="0" err="1"/>
              <a:t>Miur</a:t>
            </a:r>
            <a:r>
              <a:rPr lang="it-IT" b="1" dirty="0"/>
              <a:t> ha emanato un avviso pubblico per la progettazione e la realizzazione di Atelier Creativi</a:t>
            </a:r>
            <a:r>
              <a:rPr lang="it-IT" dirty="0"/>
              <a:t> da parte delle </a:t>
            </a:r>
            <a:r>
              <a:rPr lang="it-IT" b="1" dirty="0"/>
              <a:t>istituzioni scolastiche statali del primo ciclo di istruzione</a:t>
            </a:r>
            <a:r>
              <a:rPr lang="it-IT" dirty="0"/>
              <a:t>.</a:t>
            </a:r>
          </a:p>
          <a:p>
            <a:r>
              <a:rPr lang="it-IT" dirty="0"/>
              <a:t>Si tratta di raccogliere </a:t>
            </a:r>
            <a:r>
              <a:rPr lang="it-IT" b="1" dirty="0"/>
              <a:t>proposte progettuali per dotarsi di spazi innovativi e modulari</a:t>
            </a:r>
            <a:r>
              <a:rPr lang="it-IT" dirty="0"/>
              <a:t> per un complessivo finanziamento per </a:t>
            </a:r>
            <a:r>
              <a:rPr lang="it-IT" b="1" dirty="0"/>
              <a:t>ciascuna scuola di 15.000,00 Euro</a:t>
            </a:r>
            <a:r>
              <a:rPr lang="it-IT" dirty="0"/>
              <a:t>.</a:t>
            </a:r>
          </a:p>
          <a:p>
            <a:r>
              <a:rPr lang="it-IT" dirty="0"/>
              <a:t>Gli atelier sono </a:t>
            </a:r>
            <a:r>
              <a:rPr lang="it-IT" b="1" dirty="0"/>
              <a:t>ambienti molto ampi adatti a manualità</a:t>
            </a:r>
            <a:r>
              <a:rPr lang="it-IT" dirty="0"/>
              <a:t>, </a:t>
            </a:r>
            <a:r>
              <a:rPr lang="it-IT" b="1" dirty="0"/>
              <a:t>artigianato</a:t>
            </a:r>
            <a:r>
              <a:rPr lang="it-IT" dirty="0"/>
              <a:t>, </a:t>
            </a:r>
            <a:r>
              <a:rPr lang="it-IT" b="1" dirty="0"/>
              <a:t>creatività</a:t>
            </a:r>
            <a:r>
              <a:rPr lang="it-IT" dirty="0"/>
              <a:t> e </a:t>
            </a:r>
            <a:r>
              <a:rPr lang="it-IT" b="1" dirty="0"/>
              <a:t>tecnologie</a:t>
            </a:r>
            <a:r>
              <a:rPr lang="it-IT" dirty="0"/>
              <a:t>.</a:t>
            </a:r>
          </a:p>
          <a:p>
            <a:r>
              <a:rPr lang="it-IT" dirty="0"/>
              <a:t>Si evince dal Bando che </a:t>
            </a:r>
            <a:r>
              <a:rPr lang="it-IT" b="1" dirty="0"/>
              <a:t>il digitale non sarà il centro delle attività che negli atelier si andranno a svolgere</a:t>
            </a:r>
            <a:r>
              <a:rPr lang="it-IT" dirty="0"/>
              <a:t>, ma </a:t>
            </a:r>
            <a:r>
              <a:rPr lang="it-IT" b="1" dirty="0"/>
              <a:t>farà da tappeto</a:t>
            </a:r>
            <a:r>
              <a:rPr lang="it-IT" dirty="0"/>
              <a:t>, da </a:t>
            </a:r>
            <a:r>
              <a:rPr lang="it-IT" b="1" dirty="0"/>
              <a:t>«tappeto digitale»</a:t>
            </a:r>
            <a:r>
              <a:rPr lang="it-IT" dirty="0"/>
              <a:t>, una base insomma, </a:t>
            </a:r>
            <a:r>
              <a:rPr lang="it-IT" b="1" dirty="0"/>
              <a:t>un supporto necessario ma non indispensabile</a:t>
            </a:r>
            <a:r>
              <a:rPr lang="it-IT" dirty="0"/>
              <a:t>, perché nell’atelier </a:t>
            </a:r>
            <a:r>
              <a:rPr lang="it-IT" b="1" dirty="0"/>
              <a:t>gli alunni dovranno mettere in campo soprattutto la fantasia</a:t>
            </a:r>
            <a:r>
              <a:rPr lang="it-IT" dirty="0"/>
              <a:t>, </a:t>
            </a:r>
            <a:r>
              <a:rPr lang="it-IT" b="1" dirty="0"/>
              <a:t>la creatività e la voglia di produrre</a:t>
            </a:r>
            <a:r>
              <a:rPr lang="it-IT" dirty="0"/>
              <a:t>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53378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65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/>
              <a:t>ATELIER CREATIVI</a:t>
            </a:r>
            <a:br>
              <a:rPr lang="it-IT" sz="3200" b="1" dirty="0"/>
            </a:br>
            <a:r>
              <a:rPr lang="it-IT" sz="3200" b="1" dirty="0"/>
              <a:t>COSA SONO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98020"/>
          </a:xfrm>
        </p:spPr>
        <p:txBody>
          <a:bodyPr>
            <a:normAutofit/>
          </a:bodyPr>
          <a:lstStyle/>
          <a:p>
            <a:r>
              <a:rPr lang="it-IT" dirty="0"/>
              <a:t>La legge 107 sulla Buona Scuola con il suo Piano Nazionale Scuola Digitale mira a </a:t>
            </a:r>
            <a:r>
              <a:rPr lang="it-IT" b="1" dirty="0"/>
              <a:t>realizzare nuovi </a:t>
            </a:r>
            <a:r>
              <a:rPr lang="it-IT" b="1" dirty="0" err="1"/>
              <a:t>setting</a:t>
            </a:r>
            <a:r>
              <a:rPr lang="it-IT" b="1" dirty="0"/>
              <a:t> di apprendimento</a:t>
            </a:r>
            <a:r>
              <a:rPr lang="it-IT" dirty="0"/>
              <a:t>, </a:t>
            </a:r>
            <a:r>
              <a:rPr lang="it-IT" b="1" dirty="0"/>
              <a:t>nuovi spazi modulari</a:t>
            </a:r>
            <a:r>
              <a:rPr lang="it-IT" dirty="0"/>
              <a:t>, </a:t>
            </a:r>
            <a:r>
              <a:rPr lang="it-IT" b="1" dirty="0"/>
              <a:t>una nuova concezione di scuola tra passato presente e futuro in relazione ad apprendimenti trasversali</a:t>
            </a:r>
            <a:r>
              <a:rPr lang="it-IT" dirty="0"/>
              <a:t>.</a:t>
            </a:r>
          </a:p>
          <a:p>
            <a:r>
              <a:rPr lang="it-IT" dirty="0"/>
              <a:t>Gli obiettivi degli atelier creativi risiedono prima di tutto nel </a:t>
            </a:r>
            <a:r>
              <a:rPr lang="it-IT" b="1" dirty="0"/>
              <a:t>riportare a scuola il fascino dell’artigiano</a:t>
            </a:r>
            <a:r>
              <a:rPr lang="it-IT" dirty="0"/>
              <a:t>, </a:t>
            </a:r>
            <a:r>
              <a:rPr lang="it-IT" b="1" dirty="0"/>
              <a:t>del «maker» e dello sperimentatore</a:t>
            </a:r>
            <a:r>
              <a:rPr lang="it-IT" dirty="0"/>
              <a:t>, </a:t>
            </a:r>
            <a:r>
              <a:rPr lang="it-IT" b="1" dirty="0"/>
              <a:t>nel creare oggetti</a:t>
            </a:r>
            <a:r>
              <a:rPr lang="it-IT" dirty="0"/>
              <a:t>, ma anche </a:t>
            </a:r>
            <a:r>
              <a:rPr lang="it-IT" b="1" dirty="0"/>
              <a:t>giochi</a:t>
            </a:r>
            <a:r>
              <a:rPr lang="it-IT" dirty="0"/>
              <a:t>, </a:t>
            </a:r>
            <a:r>
              <a:rPr lang="it-IT" b="1" dirty="0" err="1"/>
              <a:t>apps</a:t>
            </a:r>
            <a:r>
              <a:rPr lang="it-IT" dirty="0"/>
              <a:t>, ecc.</a:t>
            </a:r>
          </a:p>
          <a:p>
            <a:r>
              <a:rPr lang="it-IT" dirty="0"/>
              <a:t>In un atelier il gioco, l’uso critico dei media e il pensiero progettuale camminano anche con le tecnologie, ma </a:t>
            </a:r>
            <a:r>
              <a:rPr lang="it-IT" b="1" dirty="0"/>
              <a:t>gli studenti arricchiscono soprattutto la capacità al </a:t>
            </a:r>
            <a:r>
              <a:rPr lang="it-IT" b="1" dirty="0" err="1"/>
              <a:t>problem</a:t>
            </a:r>
            <a:r>
              <a:rPr lang="it-IT" b="1" dirty="0"/>
              <a:t> </a:t>
            </a:r>
            <a:r>
              <a:rPr lang="it-IT" b="1" dirty="0" err="1"/>
              <a:t>solving</a:t>
            </a:r>
            <a:r>
              <a:rPr lang="it-IT" b="1" dirty="0"/>
              <a:t> e al processo di ricerca-azione</a:t>
            </a:r>
            <a:r>
              <a:rPr lang="it-IT" dirty="0"/>
              <a:t>.</a:t>
            </a:r>
          </a:p>
          <a:p>
            <a:r>
              <a:rPr lang="it-IT" b="1" dirty="0"/>
              <a:t>La modalità laboratoriale </a:t>
            </a:r>
            <a:r>
              <a:rPr lang="it-IT" dirty="0"/>
              <a:t>non solo guarda alle competenze chiave, alla scuola del fare, allo sviluppo di abilità spendibili fuori dall’aula, ma </a:t>
            </a:r>
            <a:r>
              <a:rPr lang="it-IT" b="1" dirty="0"/>
              <a:t>diventa inclusione</a:t>
            </a:r>
            <a:r>
              <a:rPr lang="it-IT" dirty="0"/>
              <a:t>, </a:t>
            </a:r>
            <a:r>
              <a:rPr lang="it-IT" b="1" dirty="0"/>
              <a:t>cooperative </a:t>
            </a:r>
            <a:r>
              <a:rPr lang="it-IT" b="1" dirty="0" err="1"/>
              <a:t>learning</a:t>
            </a:r>
            <a:r>
              <a:rPr lang="it-IT" dirty="0"/>
              <a:t>, </a:t>
            </a:r>
            <a:r>
              <a:rPr lang="it-IT" b="1" dirty="0" err="1"/>
              <a:t>peer</a:t>
            </a:r>
            <a:r>
              <a:rPr lang="it-IT" b="1" dirty="0"/>
              <a:t> </a:t>
            </a:r>
            <a:r>
              <a:rPr lang="it-IT" b="1" dirty="0" err="1"/>
              <a:t>education</a:t>
            </a:r>
            <a:r>
              <a:rPr lang="it-IT" b="1" dirty="0"/>
              <a:t> </a:t>
            </a:r>
            <a:r>
              <a:rPr lang="it-IT" dirty="0"/>
              <a:t>e, volendo andare nello specifico, </a:t>
            </a:r>
            <a:r>
              <a:rPr lang="it-IT" b="1" dirty="0"/>
              <a:t>robotica ed elettronica educativa</a:t>
            </a:r>
            <a:r>
              <a:rPr lang="it-IT" dirty="0"/>
              <a:t>, </a:t>
            </a:r>
            <a:r>
              <a:rPr lang="it-IT" b="1" dirty="0"/>
              <a:t>logica e pensiero computazionale</a:t>
            </a:r>
            <a:r>
              <a:rPr lang="it-IT" dirty="0"/>
              <a:t>, </a:t>
            </a:r>
            <a:r>
              <a:rPr lang="it-IT" b="1" dirty="0" err="1"/>
              <a:t>lapbook</a:t>
            </a:r>
            <a:r>
              <a:rPr lang="it-IT" dirty="0"/>
              <a:t>, </a:t>
            </a:r>
            <a:r>
              <a:rPr lang="it-IT" b="1" dirty="0" err="1"/>
              <a:t>storytelling</a:t>
            </a:r>
            <a:r>
              <a:rPr lang="it-IT" dirty="0"/>
              <a:t> e così via.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53378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82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/>
              <a:t>ATELIER CREATIVI</a:t>
            </a:r>
            <a:br>
              <a:rPr lang="it-IT" sz="3200" b="1" dirty="0"/>
            </a:br>
            <a:r>
              <a:rPr lang="it-IT" sz="3200" b="1" dirty="0"/>
              <a:t>COSA SONO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98020"/>
          </a:xfrm>
        </p:spPr>
        <p:txBody>
          <a:bodyPr>
            <a:normAutofit/>
          </a:bodyPr>
          <a:lstStyle/>
          <a:p>
            <a:r>
              <a:rPr lang="it-IT" b="1" dirty="0"/>
              <a:t>Le dotazioni da poter inserire nella propria proposta progettuale </a:t>
            </a:r>
            <a:r>
              <a:rPr lang="it-IT" dirty="0"/>
              <a:t>spaziano da </a:t>
            </a:r>
            <a:r>
              <a:rPr lang="it-IT" b="1" dirty="0"/>
              <a:t>stampanti 3D </a:t>
            </a:r>
            <a:r>
              <a:rPr lang="it-IT" dirty="0"/>
              <a:t>a </a:t>
            </a:r>
            <a:r>
              <a:rPr lang="it-IT" b="1" dirty="0"/>
              <a:t>droni</a:t>
            </a:r>
            <a:r>
              <a:rPr lang="it-IT" dirty="0"/>
              <a:t> o </a:t>
            </a:r>
            <a:r>
              <a:rPr lang="it-IT" b="1" dirty="0"/>
              <a:t>sistemi di prototipazione</a:t>
            </a:r>
            <a:r>
              <a:rPr lang="it-IT" dirty="0"/>
              <a:t> o </a:t>
            </a:r>
            <a:r>
              <a:rPr lang="it-IT" b="1" dirty="0"/>
              <a:t>kit robotica</a:t>
            </a:r>
            <a:r>
              <a:rPr lang="it-IT" dirty="0"/>
              <a:t>, dal </a:t>
            </a:r>
            <a:r>
              <a:rPr lang="it-IT" b="1" dirty="0"/>
              <a:t>planetario a suite di software didattici</a:t>
            </a:r>
            <a:r>
              <a:rPr lang="it-IT" dirty="0"/>
              <a:t>, da kit linguistici e di story </a:t>
            </a:r>
            <a:r>
              <a:rPr lang="it-IT" dirty="0" err="1"/>
              <a:t>telling</a:t>
            </a:r>
            <a:r>
              <a:rPr lang="it-IT" dirty="0"/>
              <a:t> a </a:t>
            </a:r>
            <a:r>
              <a:rPr lang="it-IT" b="1" dirty="0"/>
              <a:t>strumenti musicali digitali</a:t>
            </a:r>
            <a:r>
              <a:rPr lang="it-IT" dirty="0"/>
              <a:t>, dai </a:t>
            </a:r>
            <a:r>
              <a:rPr lang="it-IT" b="1" dirty="0"/>
              <a:t>laser </a:t>
            </a:r>
            <a:r>
              <a:rPr lang="it-IT" b="1" dirty="0" err="1"/>
              <a:t>cut</a:t>
            </a:r>
            <a:r>
              <a:rPr lang="it-IT" b="1" dirty="0"/>
              <a:t> </a:t>
            </a:r>
            <a:r>
              <a:rPr lang="it-IT" dirty="0"/>
              <a:t>alle </a:t>
            </a:r>
            <a:r>
              <a:rPr lang="it-IT" b="1" dirty="0" err="1"/>
              <a:t>termoformatrici</a:t>
            </a:r>
            <a:r>
              <a:rPr lang="it-IT" dirty="0"/>
              <a:t>, dagli </a:t>
            </a:r>
            <a:r>
              <a:rPr lang="it-IT" b="1" dirty="0"/>
              <a:t>scanner 3D </a:t>
            </a:r>
            <a:r>
              <a:rPr lang="it-IT" dirty="0"/>
              <a:t>ai </a:t>
            </a:r>
            <a:r>
              <a:rPr lang="it-IT" b="1" dirty="0"/>
              <a:t>kit officina </a:t>
            </a:r>
            <a:r>
              <a:rPr lang="it-IT" dirty="0"/>
              <a:t>e così via.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53378"/>
            <a:ext cx="2857500" cy="40576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436" y="3684608"/>
            <a:ext cx="5823950" cy="29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16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/>
              <a:t>ATELIER CREATIVI</a:t>
            </a:r>
            <a:br>
              <a:rPr lang="it-IT" sz="3200" b="1" dirty="0"/>
            </a:br>
            <a:r>
              <a:rPr lang="it-IT" sz="3200" b="1" dirty="0"/>
              <a:t>REQUISITI DI PARTECIPAZIONE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9802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Per la realizzazione degli atelier creativi </a:t>
            </a:r>
            <a:r>
              <a:rPr lang="it-IT" b="1" dirty="0"/>
              <a:t>sono ammesse a concorrere le istituzioni scolastiche del primo ciclo di istruzione</a:t>
            </a:r>
            <a:r>
              <a:rPr lang="it-IT" dirty="0"/>
              <a:t>, ma </a:t>
            </a:r>
            <a:r>
              <a:rPr lang="it-IT" b="1" dirty="0"/>
              <a:t>anche quelle della secondaria di secondo grado in un progetto di rete</a:t>
            </a:r>
            <a:r>
              <a:rPr lang="it-IT" dirty="0"/>
              <a:t>, </a:t>
            </a:r>
            <a:r>
              <a:rPr lang="it-IT" b="1" dirty="0"/>
              <a:t>purché la capofila sia una istituzione scolastica o educativa statale appartenente al primo ciclo di istruzione</a:t>
            </a:r>
            <a:r>
              <a:rPr lang="it-IT" dirty="0"/>
              <a:t>.</a:t>
            </a:r>
          </a:p>
          <a:p>
            <a:r>
              <a:rPr lang="it-IT" dirty="0"/>
              <a:t>Inoltre, </a:t>
            </a:r>
            <a:r>
              <a:rPr lang="it-IT" b="1" dirty="0"/>
              <a:t>possono intervenire enti pubblici e locali</a:t>
            </a:r>
            <a:r>
              <a:rPr lang="it-IT" dirty="0"/>
              <a:t>, </a:t>
            </a:r>
            <a:r>
              <a:rPr lang="it-IT" b="1" dirty="0"/>
              <a:t>camere di commercio</a:t>
            </a:r>
            <a:r>
              <a:rPr lang="it-IT" dirty="0"/>
              <a:t>, </a:t>
            </a:r>
            <a:r>
              <a:rPr lang="it-IT" b="1" dirty="0"/>
              <a:t>industria</a:t>
            </a:r>
            <a:r>
              <a:rPr lang="it-IT" dirty="0"/>
              <a:t>, </a:t>
            </a:r>
            <a:r>
              <a:rPr lang="it-IT" b="1" dirty="0"/>
              <a:t>artigianato e agricoltura</a:t>
            </a:r>
            <a:r>
              <a:rPr lang="it-IT" dirty="0"/>
              <a:t>, </a:t>
            </a:r>
            <a:r>
              <a:rPr lang="it-IT" b="1" dirty="0"/>
              <a:t>università</a:t>
            </a:r>
            <a:r>
              <a:rPr lang="it-IT" dirty="0"/>
              <a:t>, </a:t>
            </a:r>
            <a:r>
              <a:rPr lang="it-IT" b="1" dirty="0"/>
              <a:t>associazioni</a:t>
            </a:r>
            <a:r>
              <a:rPr lang="it-IT" dirty="0"/>
              <a:t>, </a:t>
            </a:r>
            <a:r>
              <a:rPr lang="it-IT" b="1" dirty="0"/>
              <a:t>fondazioni</a:t>
            </a:r>
            <a:r>
              <a:rPr lang="it-IT" dirty="0"/>
              <a:t>, </a:t>
            </a:r>
            <a:r>
              <a:rPr lang="it-IT" b="1" dirty="0"/>
              <a:t>enti di formazione e imprese private</a:t>
            </a:r>
            <a:r>
              <a:rPr lang="it-IT" dirty="0"/>
              <a:t> in veste di </a:t>
            </a:r>
            <a:r>
              <a:rPr lang="it-IT" b="1" dirty="0"/>
              <a:t>co-finanziatori</a:t>
            </a:r>
            <a:r>
              <a:rPr lang="it-IT" dirty="0"/>
              <a:t>.</a:t>
            </a:r>
          </a:p>
          <a:p>
            <a:r>
              <a:rPr lang="it-IT" dirty="0"/>
              <a:t>La bravura delle scuole che presenteranno le proposte progettuali consisterà nel </a:t>
            </a:r>
            <a:r>
              <a:rPr lang="it-IT" b="1" dirty="0"/>
              <a:t>non redigere un mero elenco di dotazioni e strumenti</a:t>
            </a:r>
            <a:r>
              <a:rPr lang="it-IT" dirty="0"/>
              <a:t>, </a:t>
            </a:r>
            <a:r>
              <a:rPr lang="it-IT" b="1" dirty="0"/>
              <a:t>arredi e accessori per riempire gli ambienti</a:t>
            </a:r>
            <a:r>
              <a:rPr lang="it-IT" dirty="0"/>
              <a:t>, ma </a:t>
            </a:r>
            <a:r>
              <a:rPr lang="it-IT" b="1" dirty="0"/>
              <a:t>costruire un percorso didattico coerente e soprattutto innovativo</a:t>
            </a:r>
            <a:r>
              <a:rPr lang="it-IT" dirty="0"/>
              <a:t>, che faccia di </a:t>
            </a:r>
            <a:r>
              <a:rPr lang="it-IT" b="1" dirty="0"/>
              <a:t>nuove piste didattiche il punto di forza degli atelier</a:t>
            </a:r>
            <a:r>
              <a:rPr lang="it-IT" dirty="0"/>
              <a:t>.</a:t>
            </a:r>
          </a:p>
          <a:p>
            <a:r>
              <a:rPr lang="it-IT" b="1" dirty="0"/>
              <a:t>Entro il 27 aprile 2016</a:t>
            </a:r>
            <a:r>
              <a:rPr lang="it-IT" dirty="0"/>
              <a:t>, </a:t>
            </a:r>
            <a:r>
              <a:rPr lang="it-IT" b="1" dirty="0"/>
              <a:t>compilando l’apposita istanza online disponibile nell’area dedicata del sito del MIUR </a:t>
            </a:r>
            <a:r>
              <a:rPr lang="it-IT" dirty="0"/>
              <a:t>sarà possibile </a:t>
            </a:r>
            <a:r>
              <a:rPr lang="it-IT" b="1" dirty="0"/>
              <a:t>partecipare al Bando per ottenere il finanziamento necessario</a:t>
            </a:r>
            <a:r>
              <a:rPr lang="it-IT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53378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65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/>
              <a:t>ATELIER CREATIVI</a:t>
            </a:r>
            <a:br>
              <a:rPr lang="it-IT" sz="3200" b="1" dirty="0"/>
            </a:br>
            <a:r>
              <a:rPr lang="it-IT" sz="3200" b="1" dirty="0"/>
              <a:t>MAPPA RIEPILOGATIVA</a:t>
            </a:r>
            <a:endParaRPr lang="it-IT" sz="3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440" y="2253127"/>
            <a:ext cx="8623562" cy="3763825"/>
          </a:xfrm>
        </p:spPr>
      </p:pic>
      <p:sp>
        <p:nvSpPr>
          <p:cNvPr id="3" name="Rettangolo 2"/>
          <p:cNvSpPr/>
          <p:nvPr/>
        </p:nvSpPr>
        <p:spPr>
          <a:xfrm>
            <a:off x="9260555" y="2253127"/>
            <a:ext cx="219621" cy="376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1453378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02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LIVE STREAMING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/>
              <a:t>(BANDO ATELIER CREATIVI 15 marzo 2016 - MIUR)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53378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55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/>
              <a:t>Live Streaming Bando Atelier Creativi – MIUR accompagnamento e supporto alla progettazione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68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b="1" dirty="0"/>
              <a:t>Atelier creativi e attuazione del PNSD – Presentazione a cura di Simona Montesarchio </a:t>
            </a:r>
            <a:r>
              <a:rPr lang="it-IT" dirty="0"/>
              <a:t>(Direttore Generale - DGEFID)</a:t>
            </a:r>
            <a:endParaRPr lang="it-IT" b="1" dirty="0"/>
          </a:p>
          <a:p>
            <a:r>
              <a:rPr lang="it-IT" b="1" dirty="0">
                <a:hlinkClick r:id="rId3"/>
              </a:rPr>
              <a:t>https://www.youtube.com/watch?v=lSPNfQ5u1BA</a:t>
            </a:r>
            <a:endParaRPr lang="it-IT" b="1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0" y="1453378"/>
            <a:ext cx="2857500" cy="40576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359" y="1801321"/>
            <a:ext cx="2241176" cy="168088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359" y="3725279"/>
            <a:ext cx="2241176" cy="1497106"/>
          </a:xfrm>
          <a:prstGeom prst="rect">
            <a:avLst/>
          </a:prstGeom>
        </p:spPr>
      </p:pic>
      <p:pic>
        <p:nvPicPr>
          <p:cNvPr id="8" name="lSPNfQ5u1BA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093694" y="219632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3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PIANO NAZIONALE SCUOLA DIGITALE PNSD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980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it-IT" dirty="0"/>
              <a:t>«È il </a:t>
            </a:r>
            <a:r>
              <a:rPr lang="it-IT" b="1" dirty="0"/>
              <a:t>documento di indirizzo </a:t>
            </a:r>
            <a:r>
              <a:rPr lang="it-IT" dirty="0"/>
              <a:t>del Ministero dell’Istruzione, dell’Università e della Ricerca per il </a:t>
            </a:r>
            <a:r>
              <a:rPr lang="it-IT" b="1" dirty="0"/>
              <a:t>lancio di una strategia complessiva di innovazione della scuola italiana</a:t>
            </a:r>
            <a:r>
              <a:rPr lang="it-IT" dirty="0"/>
              <a:t> e per un </a:t>
            </a:r>
            <a:r>
              <a:rPr lang="it-IT" b="1" dirty="0"/>
              <a:t>nuovo posizionamento del suo sistema educativo nell’era digitale»</a:t>
            </a:r>
            <a:r>
              <a:rPr lang="it-IT" dirty="0"/>
              <a:t>.</a:t>
            </a:r>
          </a:p>
          <a:p>
            <a:pPr>
              <a:lnSpc>
                <a:spcPct val="120000"/>
              </a:lnSpc>
            </a:pPr>
            <a:r>
              <a:rPr lang="it-IT" dirty="0"/>
              <a:t>«È un </a:t>
            </a:r>
            <a:r>
              <a:rPr lang="it-IT" b="1" dirty="0"/>
              <a:t>pilastro fondamentale de LA BUONA SCUOLA (legge 107/2015)</a:t>
            </a:r>
            <a:r>
              <a:rPr lang="it-IT" dirty="0"/>
              <a:t>,</a:t>
            </a:r>
            <a:r>
              <a:rPr lang="it-IT" b="1" dirty="0"/>
              <a:t> </a:t>
            </a:r>
            <a:r>
              <a:rPr lang="it-IT" dirty="0"/>
              <a:t>una </a:t>
            </a:r>
            <a:r>
              <a:rPr lang="it-IT" b="1" dirty="0"/>
              <a:t>visione operativa</a:t>
            </a:r>
            <a:r>
              <a:rPr lang="it-IT" dirty="0"/>
              <a:t> che rispecchia la posizione del Governo rispetto alle più importanti sfide di </a:t>
            </a:r>
            <a:r>
              <a:rPr lang="it-IT" b="1" dirty="0"/>
              <a:t>innovazione del sistema pubblico</a:t>
            </a:r>
            <a:r>
              <a:rPr lang="it-IT" dirty="0"/>
              <a:t>: al centro di questa visione, vi sono </a:t>
            </a:r>
            <a:r>
              <a:rPr lang="it-IT" b="1" dirty="0"/>
              <a:t>l’innovazione del sistema scolastico e le opportunità dell’educazione digitale»</a:t>
            </a:r>
            <a:r>
              <a:rPr lang="it-IT" dirty="0"/>
              <a:t>.</a:t>
            </a:r>
          </a:p>
          <a:p>
            <a:pPr>
              <a:lnSpc>
                <a:spcPct val="120000"/>
              </a:lnSpc>
            </a:pPr>
            <a:r>
              <a:rPr lang="it-IT" dirty="0"/>
              <a:t>«Ha </a:t>
            </a:r>
            <a:r>
              <a:rPr lang="it-IT" b="1" dirty="0"/>
              <a:t>valenza pluriennale </a:t>
            </a:r>
            <a:r>
              <a:rPr lang="it-IT" dirty="0"/>
              <a:t>e </a:t>
            </a:r>
            <a:r>
              <a:rPr lang="it-IT" b="1" dirty="0"/>
              <a:t>indirizza concretamente </a:t>
            </a:r>
            <a:r>
              <a:rPr lang="it-IT" dirty="0"/>
              <a:t>l’attività di tutta l’Amministrazione».</a:t>
            </a:r>
          </a:p>
          <a:p>
            <a:pPr>
              <a:lnSpc>
                <a:spcPct val="120000"/>
              </a:lnSpc>
            </a:pPr>
            <a:r>
              <a:rPr lang="it-IT" dirty="0"/>
              <a:t>«Contribuisce a «catalizzare» </a:t>
            </a:r>
            <a:r>
              <a:rPr lang="it-IT" b="1" dirty="0"/>
              <a:t>l’impiego di più fonti di risorse (principalmente tre) a favore dell’innovazione digitale</a:t>
            </a:r>
            <a:r>
              <a:rPr lang="it-IT" dirty="0"/>
              <a:t>, a partire dalle risorse dei </a:t>
            </a:r>
            <a:r>
              <a:rPr lang="it-IT" b="1" dirty="0"/>
              <a:t>Fondi Strutturali Europei (PON Istruzione 2014-2020), </a:t>
            </a:r>
            <a:r>
              <a:rPr lang="it-IT" dirty="0"/>
              <a:t>dai </a:t>
            </a:r>
            <a:r>
              <a:rPr lang="it-IT" b="1" dirty="0"/>
              <a:t>fondi della legge 107/2015 (La Buona Scuola)</a:t>
            </a:r>
            <a:r>
              <a:rPr lang="it-IT" dirty="0"/>
              <a:t> e </a:t>
            </a:r>
            <a:r>
              <a:rPr lang="it-IT" b="1" dirty="0"/>
              <a:t>altri fondi MIUR»</a:t>
            </a:r>
            <a:r>
              <a:rPr lang="it-IT" dirty="0"/>
              <a:t>.</a:t>
            </a:r>
          </a:p>
          <a:p>
            <a:pPr>
              <a:lnSpc>
                <a:spcPct val="120000"/>
              </a:lnSpc>
            </a:pPr>
            <a:endParaRPr lang="it-IT" dirty="0"/>
          </a:p>
          <a:p>
            <a:pPr>
              <a:lnSpc>
                <a:spcPct val="120000"/>
              </a:lnSpc>
            </a:pPr>
            <a:r>
              <a:rPr lang="it-IT" dirty="0"/>
              <a:t>Riferimenti: </a:t>
            </a:r>
            <a:r>
              <a:rPr lang="it-IT" b="1" dirty="0"/>
              <a:t>www.istruzione.it/scuola_digitale/index.html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71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/>
              <a:t>Live Streaming Bando Atelier Creativi – MIUR accompagnamento e supporto alla progettazione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09152"/>
          </a:xfrm>
        </p:spPr>
        <p:txBody>
          <a:bodyPr>
            <a:normAutofit lnSpcReduction="10000"/>
          </a:bodyPr>
          <a:lstStyle/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Atelier creativi e attuazione del PNSD – Introduzione (Atelier, creatività, manualità, digitale) a cura di </a:t>
            </a:r>
            <a:r>
              <a:rPr lang="it-IT" dirty="0"/>
              <a:t>Donatella Solda-</a:t>
            </a:r>
            <a:r>
              <a:rPr lang="it-IT" dirty="0" err="1"/>
              <a:t>Kutzmann</a:t>
            </a:r>
            <a:r>
              <a:rPr lang="it-IT" dirty="0"/>
              <a:t> (segreteria tecnica del Ministro)</a:t>
            </a:r>
            <a:endParaRPr lang="it-IT" b="1" dirty="0"/>
          </a:p>
          <a:p>
            <a:r>
              <a:rPr lang="it-IT" b="1" dirty="0">
                <a:hlinkClick r:id="rId3"/>
              </a:rPr>
              <a:t>https://www.youtube.com/watch?v=bXQHQtWOyq8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0" y="1453378"/>
            <a:ext cx="2857500" cy="40576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075" y="1761565"/>
            <a:ext cx="2201744" cy="146903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076" y="3460787"/>
            <a:ext cx="2201744" cy="1469664"/>
          </a:xfrm>
          <a:prstGeom prst="rect">
            <a:avLst/>
          </a:prstGeom>
        </p:spPr>
      </p:pic>
      <p:pic>
        <p:nvPicPr>
          <p:cNvPr id="8" name="bXQHQtWOyq8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134035" y="209665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42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/>
              <a:t>Live Streaming Bando Atelier Creativi – MIUR accompagnamento e supporto alla progettazione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09151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Atelier creativi e attuazione del PNSD - Il formulario on line e le scelte progettuali (Ufficio VI DGEFID) </a:t>
            </a:r>
          </a:p>
          <a:p>
            <a:r>
              <a:rPr lang="it-IT" b="1" dirty="0">
                <a:hlinkClick r:id="rId3"/>
              </a:rPr>
              <a:t>https://www.youtube.com/watch?v=qX-S_C0HWx4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0" y="1453378"/>
            <a:ext cx="2857500" cy="40576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610" y="2645451"/>
            <a:ext cx="2924175" cy="8858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751" y="4446628"/>
            <a:ext cx="5715000" cy="714375"/>
          </a:xfrm>
          <a:prstGeom prst="rect">
            <a:avLst/>
          </a:prstGeom>
        </p:spPr>
      </p:pic>
      <p:pic>
        <p:nvPicPr>
          <p:cNvPr id="8" name="qX-S_C0HWx4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170972" y="1759784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12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/>
              <a:t>Live Streaming Bando Atelier Creativi – MIUR accompagnamento e supporto alla progettazione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68811"/>
          </a:xfrm>
        </p:spPr>
        <p:txBody>
          <a:bodyPr>
            <a:normAutofit lnSpcReduction="10000"/>
          </a:bodyPr>
          <a:lstStyle/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Atelier creativi e attuazione del PNSD - Spazi e dotazioni (Ufficio VI DGEFID)</a:t>
            </a:r>
          </a:p>
          <a:p>
            <a:r>
              <a:rPr lang="it-IT" b="1" dirty="0">
                <a:hlinkClick r:id="rId3"/>
              </a:rPr>
              <a:t>https://www.youtube.com/watch?v=VgAEfThrjcg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0" y="1453378"/>
            <a:ext cx="2857500" cy="40576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599" y="2432680"/>
            <a:ext cx="2938198" cy="1849250"/>
          </a:xfrm>
          <a:prstGeom prst="rect">
            <a:avLst/>
          </a:prstGeom>
        </p:spPr>
      </p:pic>
      <p:pic>
        <p:nvPicPr>
          <p:cNvPr id="7" name="VgAEfThrjcg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67467" y="207143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86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/>
              <a:t>Live Streaming Bando Atelier Creativi – MIUR accompagnamento e supporto alla progettazione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95705"/>
          </a:xfrm>
        </p:spPr>
        <p:txBody>
          <a:bodyPr/>
          <a:lstStyle/>
          <a:p>
            <a:endParaRPr lang="it-IT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r>
              <a:rPr lang="it-IT" b="1" dirty="0"/>
              <a:t>Atelier creativi e attuazione del PNSD - Risposte ai quesiti</a:t>
            </a:r>
          </a:p>
          <a:p>
            <a:r>
              <a:rPr lang="it-IT" b="1" dirty="0">
                <a:hlinkClick r:id="rId3"/>
              </a:rPr>
              <a:t>https://www.youtube.com/watch?v=F0hRPPMteGI</a:t>
            </a:r>
            <a:endParaRPr lang="it-IT" b="1" dirty="0"/>
          </a:p>
          <a:p>
            <a:pPr marL="0" indent="0">
              <a:buNone/>
            </a:pPr>
            <a:r>
              <a:rPr lang="it-IT" dirty="0"/>
              <a:t>Riferimenti (cartella ATELIER MATERIALI):</a:t>
            </a:r>
          </a:p>
          <a:p>
            <a:r>
              <a:rPr lang="it-IT" b="1" dirty="0" err="1"/>
              <a:t>Faq_Atelier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0" y="1453378"/>
            <a:ext cx="2857500" cy="40576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306" y="3874931"/>
            <a:ext cx="3044696" cy="3044696"/>
          </a:xfrm>
          <a:prstGeom prst="rect">
            <a:avLst/>
          </a:prstGeom>
        </p:spPr>
      </p:pic>
      <p:pic>
        <p:nvPicPr>
          <p:cNvPr id="7" name="F0hRPPMteGI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14364" y="2062443"/>
            <a:ext cx="4572000" cy="2571750"/>
          </a:xfrm>
          <a:prstGeom prst="rect">
            <a:avLst/>
          </a:prstGeom>
        </p:spPr>
      </p:pic>
      <p:pic>
        <p:nvPicPr>
          <p:cNvPr id="8" name="Segnaposto contenuto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6434" y="2634457"/>
            <a:ext cx="3387817" cy="177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04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901953" y="3563470"/>
            <a:ext cx="3290047" cy="1519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L’IDEA, IL DESIGN DELLE COMPETENZE, LA PROGETTAZIONE PARTECIPATA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92002"/>
          </a:xfrm>
        </p:spPr>
        <p:txBody>
          <a:bodyPr/>
          <a:lstStyle/>
          <a:p>
            <a:r>
              <a:rPr lang="it-IT" dirty="0"/>
              <a:t>«L’obiettivo è </a:t>
            </a:r>
            <a:r>
              <a:rPr lang="it-IT" b="1" dirty="0"/>
              <a:t>riportare a scuola il fascino dell’artigiano</a:t>
            </a:r>
            <a:r>
              <a:rPr lang="it-IT" dirty="0"/>
              <a:t>, </a:t>
            </a:r>
            <a:r>
              <a:rPr lang="it-IT" b="1" dirty="0"/>
              <a:t>del «maker» e dello sperimentatore</a:t>
            </a:r>
            <a:r>
              <a:rPr lang="it-IT" dirty="0"/>
              <a:t>, attraverso </a:t>
            </a:r>
            <a:r>
              <a:rPr lang="it-IT" b="1" dirty="0"/>
              <a:t>lo sviluppo negli alunni della consapevolezza che gli oggetti si possano progettare e creare</a:t>
            </a:r>
            <a:r>
              <a:rPr lang="it-IT" dirty="0"/>
              <a:t>. </a:t>
            </a:r>
            <a:r>
              <a:rPr lang="it-IT" b="1" dirty="0"/>
              <a:t>L’obiettivo è</a:t>
            </a:r>
            <a:r>
              <a:rPr lang="it-IT" dirty="0"/>
              <a:t>, inoltre, alla luce dei progressi delle tecnologie digitali e del loro impatto su società ed economia, </a:t>
            </a:r>
            <a:r>
              <a:rPr lang="it-IT" b="1" dirty="0"/>
              <a:t>creare laboratori che consentano la produzione di video</a:t>
            </a:r>
            <a:r>
              <a:rPr lang="it-IT" dirty="0"/>
              <a:t>, </a:t>
            </a:r>
            <a:r>
              <a:rPr lang="it-IT" b="1" dirty="0"/>
              <a:t>di </a:t>
            </a:r>
            <a:r>
              <a:rPr lang="it-IT" b="1" dirty="0" err="1"/>
              <a:t>apps</a:t>
            </a:r>
            <a:r>
              <a:rPr lang="it-IT" b="1" dirty="0"/>
              <a:t> e giochi</a:t>
            </a:r>
            <a:r>
              <a:rPr lang="it-IT" dirty="0"/>
              <a:t>, </a:t>
            </a:r>
            <a:r>
              <a:rPr lang="it-IT" b="1" dirty="0"/>
              <a:t>di arte e musica digitale</a:t>
            </a:r>
            <a:r>
              <a:rPr lang="it-IT" dirty="0"/>
              <a:t>, e che costituiscano un accesso alla realtà </a:t>
            </a:r>
            <a:r>
              <a:rPr lang="it-IT" dirty="0" err="1"/>
              <a:t>immersiva</a:t>
            </a:r>
            <a:r>
              <a:rPr lang="it-IT" dirty="0"/>
              <a:t> dove, ad esempio, si può proporre </a:t>
            </a:r>
            <a:r>
              <a:rPr lang="it-IT" b="1" dirty="0"/>
              <a:t>una didattica basata sullo </a:t>
            </a:r>
            <a:r>
              <a:rPr lang="it-IT" b="1" dirty="0" err="1"/>
              <a:t>storytelling</a:t>
            </a:r>
            <a:r>
              <a:rPr lang="it-IT" b="1" dirty="0"/>
              <a:t> o metodologie di didattica attiva»</a:t>
            </a:r>
            <a:r>
              <a:rPr lang="it-IT" dirty="0"/>
              <a:t> (Allegato 1).</a:t>
            </a:r>
          </a:p>
          <a:p>
            <a:r>
              <a:rPr lang="it-IT" dirty="0"/>
              <a:t>«Se gli atelier vanno pensati come l’ambiente in cui si mettono in campo le competenze allora </a:t>
            </a:r>
            <a:r>
              <a:rPr lang="it-IT" b="1" dirty="0"/>
              <a:t>il punto di partenza non può essere semplicemente l’acquisto delle dotazioni</a:t>
            </a:r>
            <a:r>
              <a:rPr lang="it-IT" dirty="0"/>
              <a:t>, ossia la c.d. «lista della spesa»; non vi sono modelli o pacchetti da acquistare confezionati da altri: </a:t>
            </a:r>
            <a:r>
              <a:rPr lang="it-IT" b="1" dirty="0"/>
              <a:t>il punto di partenza è la progettazione unica e originale di ogni singolo istituto» </a:t>
            </a:r>
            <a:r>
              <a:rPr lang="it-IT" dirty="0"/>
              <a:t>(Allegato 1)</a:t>
            </a:r>
          </a:p>
          <a:p>
            <a:r>
              <a:rPr lang="it-IT" b="1" dirty="0">
                <a:hlinkClick r:id="rId2"/>
              </a:rPr>
              <a:t>http://www.reggiochildren.it/attivita/atelier/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000" y="3840298"/>
            <a:ext cx="2970121" cy="8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63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9379527" y="2590800"/>
            <a:ext cx="2812473" cy="3075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L’IDEA, IL DESIGN DELLE COMPETENZE, LA PROGETTAZIONE PARTECIPATA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697411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L’IDEA</a:t>
            </a:r>
            <a:r>
              <a:rPr lang="it-IT" dirty="0"/>
              <a:t>: è importante pensare ad </a:t>
            </a:r>
            <a:r>
              <a:rPr lang="it-IT" b="1" dirty="0"/>
              <a:t>un ambiente dove fare esperienze per le competenze</a:t>
            </a:r>
            <a:r>
              <a:rPr lang="it-IT" dirty="0"/>
              <a:t>; uno spazio che ambisca a </a:t>
            </a:r>
            <a:r>
              <a:rPr lang="it-IT" b="1" dirty="0"/>
              <a:t>coinvolgere il maggior numero di classi/studenti incoraggiando la creatività</a:t>
            </a:r>
            <a:r>
              <a:rPr lang="it-IT" dirty="0"/>
              <a:t>, </a:t>
            </a:r>
            <a:r>
              <a:rPr lang="it-IT" b="1" dirty="0"/>
              <a:t>la manualità</a:t>
            </a:r>
            <a:r>
              <a:rPr lang="it-IT" dirty="0"/>
              <a:t>, </a:t>
            </a:r>
            <a:r>
              <a:rPr lang="it-IT" b="1" dirty="0"/>
              <a:t>il gioco</a:t>
            </a:r>
            <a:r>
              <a:rPr lang="it-IT" dirty="0"/>
              <a:t>, </a:t>
            </a:r>
            <a:r>
              <a:rPr lang="it-IT" b="1" dirty="0"/>
              <a:t>l’uso critico dei media e il pensiero progettuale usando anche le tecnologie</a:t>
            </a:r>
            <a:r>
              <a:rPr lang="it-IT" dirty="0"/>
              <a:t>; </a:t>
            </a:r>
            <a:r>
              <a:rPr lang="it-IT" b="1" dirty="0"/>
              <a:t>un «incubatore di idee»</a:t>
            </a:r>
            <a:r>
              <a:rPr lang="it-IT" dirty="0"/>
              <a:t> dove gli studenti apprendono e mettono in pratica curiosità e fantasia; un </a:t>
            </a:r>
            <a:r>
              <a:rPr lang="it-IT" b="1" dirty="0"/>
              <a:t>punto di incontro tra apprendimento formale e informale</a:t>
            </a:r>
            <a:r>
              <a:rPr lang="it-IT" dirty="0"/>
              <a:t>, </a:t>
            </a:r>
            <a:r>
              <a:rPr lang="it-IT" b="1" dirty="0"/>
              <a:t>tra materiali e strumenti antichi e d’avanguardia</a:t>
            </a:r>
            <a:r>
              <a:rPr lang="it-IT" dirty="0"/>
              <a:t>.</a:t>
            </a:r>
          </a:p>
          <a:p>
            <a:r>
              <a:rPr lang="it-IT" b="1" dirty="0"/>
              <a:t>IL DESIGN DELLE COMPETENZE ATTESE</a:t>
            </a:r>
            <a:r>
              <a:rPr lang="it-IT" dirty="0"/>
              <a:t>: deve </a:t>
            </a:r>
            <a:r>
              <a:rPr lang="it-IT" b="1" dirty="0"/>
              <a:t>concretizzarsi e calibrarsi sulle necessità e sulle condizioni di fatto delle singole scuole</a:t>
            </a:r>
            <a:r>
              <a:rPr lang="it-IT" dirty="0"/>
              <a:t>; il suo impiego può essere </a:t>
            </a:r>
            <a:r>
              <a:rPr lang="it-IT" b="1" dirty="0"/>
              <a:t>integrato nel curricolo sia disciplinare che interdisciplinare</a:t>
            </a:r>
            <a:r>
              <a:rPr lang="it-IT" dirty="0"/>
              <a:t>, </a:t>
            </a:r>
            <a:r>
              <a:rPr lang="it-IT" b="1" dirty="0"/>
              <a:t>mirato al raggiungimento di percorsi di competenza</a:t>
            </a:r>
            <a:r>
              <a:rPr lang="it-IT" dirty="0"/>
              <a:t>, prevedendo anche nuove modalità di valutazione formale.</a:t>
            </a:r>
          </a:p>
          <a:p>
            <a:pPr lvl="1"/>
            <a:r>
              <a:rPr lang="it-IT" b="1" dirty="0"/>
              <a:t>Per le ore curricolari l’atelier può essere pensato per realizzare progetti basati sulla didattica per competenze</a:t>
            </a:r>
            <a:r>
              <a:rPr lang="it-IT" dirty="0"/>
              <a:t>; ma </a:t>
            </a:r>
            <a:r>
              <a:rPr lang="it-IT" b="1" dirty="0"/>
              <a:t>può essere anche uno spazio per la comunità, con apertura al territorio e ai genitori o a studenti di altre scuole</a:t>
            </a:r>
            <a:r>
              <a:rPr lang="it-IT" dirty="0"/>
              <a:t>. Utilizzabile dai docenti per attività di formazione, </a:t>
            </a:r>
            <a:r>
              <a:rPr lang="it-IT" b="1" dirty="0"/>
              <a:t>può essere l’ambiente dove aggregare gruppi verticali, dall’infanzia alla secondaria di primo grado</a:t>
            </a:r>
            <a:r>
              <a:rPr lang="it-IT" dirty="0"/>
              <a:t>; oppure, anche </a:t>
            </a:r>
            <a:r>
              <a:rPr lang="it-IT" b="1" dirty="0"/>
              <a:t>attraverso dinamiche cooperative e collaborative</a:t>
            </a:r>
            <a:r>
              <a:rPr lang="it-IT" dirty="0"/>
              <a:t>, </a:t>
            </a:r>
            <a:r>
              <a:rPr lang="it-IT" b="1" dirty="0"/>
              <a:t>per gruppi aperti o orizzontali su più classi</a:t>
            </a:r>
            <a:r>
              <a:rPr lang="it-IT" dirty="0"/>
              <a:t>, con un approccio progettuale più metodologico che tecnologico.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726" y="2618509"/>
            <a:ext cx="3044696" cy="30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97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L’IDEA, IL DESIGN DELLE COMPETENZE, LA PROGETTAZIONE PARTECIPATA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92002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/>
              <a:t>LA PROGETTAZIONE PARTECIPATA</a:t>
            </a:r>
            <a:r>
              <a:rPr lang="it-IT" dirty="0"/>
              <a:t>: </a:t>
            </a:r>
            <a:r>
              <a:rPr lang="it-IT" b="1" dirty="0"/>
              <a:t>è auspicabile</a:t>
            </a:r>
            <a:r>
              <a:rPr lang="it-IT" dirty="0"/>
              <a:t>, </a:t>
            </a:r>
            <a:r>
              <a:rPr lang="it-IT" b="1" dirty="0"/>
              <a:t>coinvolgendo oltre ai docenti e agli studenti</a:t>
            </a:r>
            <a:r>
              <a:rPr lang="it-IT" dirty="0"/>
              <a:t>, </a:t>
            </a:r>
            <a:r>
              <a:rPr lang="it-IT" b="1" dirty="0"/>
              <a:t>varie e specifiche professionalità </a:t>
            </a:r>
            <a:r>
              <a:rPr lang="it-IT" dirty="0"/>
              <a:t>(tecnologi, artigiani, architetti, </a:t>
            </a:r>
            <a:r>
              <a:rPr lang="it-IT" dirty="0" err="1"/>
              <a:t>ecc</a:t>
            </a:r>
            <a:r>
              <a:rPr lang="it-IT" dirty="0"/>
              <a:t>). </a:t>
            </a:r>
          </a:p>
          <a:p>
            <a:pPr lvl="1"/>
            <a:r>
              <a:rPr lang="it-IT" dirty="0"/>
              <a:t>Dalle Indicazioni nazionali per il primo ciclo </a:t>
            </a:r>
            <a:r>
              <a:rPr lang="it-IT" b="1" dirty="0"/>
              <a:t>«promuovere i </a:t>
            </a:r>
            <a:r>
              <a:rPr lang="it-IT" b="1" dirty="0" err="1"/>
              <a:t>saperi</a:t>
            </a:r>
            <a:r>
              <a:rPr lang="it-IT" b="1" dirty="0"/>
              <a:t> propri di un nuovo umanesimo</a:t>
            </a:r>
            <a:r>
              <a:rPr lang="it-IT" dirty="0"/>
              <a:t>: </a:t>
            </a:r>
            <a:r>
              <a:rPr lang="it-IT" b="1" dirty="0"/>
              <a:t>la capacità di cogliere gli aspetti essenziali dei problemi</a:t>
            </a:r>
            <a:r>
              <a:rPr lang="it-IT" dirty="0"/>
              <a:t>; </a:t>
            </a:r>
            <a:r>
              <a:rPr lang="it-IT" b="1" dirty="0"/>
              <a:t>la capacità di comprendere le implicazioni</a:t>
            </a:r>
            <a:r>
              <a:rPr lang="it-IT" dirty="0"/>
              <a:t>, </a:t>
            </a:r>
            <a:r>
              <a:rPr lang="it-IT" b="1" dirty="0"/>
              <a:t>per la condizione umana</a:t>
            </a:r>
            <a:r>
              <a:rPr lang="it-IT" dirty="0"/>
              <a:t>, </a:t>
            </a:r>
            <a:r>
              <a:rPr lang="it-IT" b="1" dirty="0"/>
              <a:t>degli inediti sviluppi delle scienze e delle tecnologie</a:t>
            </a:r>
            <a:r>
              <a:rPr lang="it-IT" dirty="0"/>
              <a:t>; </a:t>
            </a:r>
            <a:r>
              <a:rPr lang="it-IT" b="1" dirty="0"/>
              <a:t>la capacità di valutare i limiti e le possibilità delle conoscenze</a:t>
            </a:r>
            <a:r>
              <a:rPr lang="it-IT" dirty="0"/>
              <a:t>; </a:t>
            </a:r>
            <a:r>
              <a:rPr lang="it-IT" b="1" dirty="0"/>
              <a:t>la capacità di vivere e di agire in un mondo in continuo cambiamento</a:t>
            </a:r>
            <a:r>
              <a:rPr lang="it-IT" dirty="0"/>
              <a:t>. […]</a:t>
            </a:r>
          </a:p>
          <a:p>
            <a:pPr lvl="1"/>
            <a:r>
              <a:rPr lang="it-IT" b="1" dirty="0"/>
              <a:t>Realizzare attività didattiche in forma di laboratorio</a:t>
            </a:r>
            <a:r>
              <a:rPr lang="it-IT" dirty="0"/>
              <a:t>, per </a:t>
            </a:r>
            <a:r>
              <a:rPr lang="it-IT" b="1" dirty="0"/>
              <a:t>favorire l’operatività e allo stesso tempo il dialogo e la riflessione su quello che si fa</a:t>
            </a:r>
            <a:r>
              <a:rPr lang="it-IT" dirty="0"/>
              <a:t>. Il laboratorio, se ben organizzato, </a:t>
            </a:r>
            <a:r>
              <a:rPr lang="it-IT" b="1" dirty="0"/>
              <a:t>è la modalità di lavoro che meglio incoraggia la ricerca e la progettualità</a:t>
            </a:r>
            <a:r>
              <a:rPr lang="it-IT" dirty="0"/>
              <a:t>, </a:t>
            </a:r>
            <a:r>
              <a:rPr lang="it-IT" b="1" dirty="0"/>
              <a:t>coinvolge gli alunni nel pensare</a:t>
            </a:r>
            <a:r>
              <a:rPr lang="it-IT" dirty="0"/>
              <a:t>, </a:t>
            </a:r>
            <a:r>
              <a:rPr lang="it-IT" b="1" dirty="0"/>
              <a:t>realizzare</a:t>
            </a:r>
            <a:r>
              <a:rPr lang="it-IT" dirty="0"/>
              <a:t>, </a:t>
            </a:r>
            <a:r>
              <a:rPr lang="it-IT" b="1" dirty="0"/>
              <a:t>valutare attività vissute in modo condiviso e partecipato con altri</a:t>
            </a:r>
            <a:r>
              <a:rPr lang="it-IT" dirty="0"/>
              <a:t>, e può essere attivata sia nei diversi spazi e occasioni interni alla scuola sia </a:t>
            </a:r>
            <a:r>
              <a:rPr lang="it-IT" b="1" dirty="0"/>
              <a:t>valorizzando il territorio come risorsa per l’apprendimento</a:t>
            </a:r>
            <a:r>
              <a:rPr lang="it-IT" dirty="0"/>
              <a:t>». </a:t>
            </a:r>
          </a:p>
          <a:p>
            <a:r>
              <a:rPr lang="it-IT" dirty="0"/>
              <a:t>Una dimensione di </a:t>
            </a:r>
            <a:r>
              <a:rPr lang="it-IT" b="1" dirty="0"/>
              <a:t>comunità utile non solo all’atto della sua realizzazione</a:t>
            </a:r>
            <a:r>
              <a:rPr lang="it-IT" dirty="0"/>
              <a:t>, ma </a:t>
            </a:r>
            <a:r>
              <a:rPr lang="it-IT" b="1" dirty="0"/>
              <a:t>anche al suo sviluppo nel tempo</a:t>
            </a:r>
            <a:r>
              <a:rPr lang="it-IT" dirty="0"/>
              <a:t>, </a:t>
            </a:r>
            <a:r>
              <a:rPr lang="it-IT" b="1" dirty="0"/>
              <a:t>grazie all’interazione con altre realtà territoriali quali spazi di co-</a:t>
            </a:r>
            <a:r>
              <a:rPr lang="it-IT" b="1" dirty="0" err="1"/>
              <a:t>working</a:t>
            </a:r>
            <a:r>
              <a:rPr lang="it-IT" dirty="0"/>
              <a:t>, </a:t>
            </a:r>
            <a:r>
              <a:rPr lang="it-IT" b="1" dirty="0" err="1"/>
              <a:t>fab</a:t>
            </a:r>
            <a:r>
              <a:rPr lang="it-IT" b="1" dirty="0"/>
              <a:t> lab</a:t>
            </a:r>
            <a:r>
              <a:rPr lang="it-IT" dirty="0"/>
              <a:t>, </a:t>
            </a:r>
            <a:r>
              <a:rPr lang="it-IT" b="1" dirty="0"/>
              <a:t>incubatori</a:t>
            </a:r>
            <a:r>
              <a:rPr lang="it-IT" dirty="0"/>
              <a:t>, </a:t>
            </a:r>
            <a:r>
              <a:rPr lang="it-IT" b="1" dirty="0"/>
              <a:t>università</a:t>
            </a:r>
            <a:r>
              <a:rPr lang="it-IT" dirty="0"/>
              <a:t>, </a:t>
            </a:r>
            <a:r>
              <a:rPr lang="it-IT" b="1" dirty="0"/>
              <a:t>centri di ricerca</a:t>
            </a:r>
            <a:r>
              <a:rPr lang="it-IT" dirty="0"/>
              <a:t>, </a:t>
            </a:r>
            <a:r>
              <a:rPr lang="it-IT" b="1" dirty="0"/>
              <a:t>associazioni</a:t>
            </a:r>
            <a:r>
              <a:rPr lang="it-IT" dirty="0"/>
              <a:t> per favorire un </a:t>
            </a:r>
            <a:r>
              <a:rPr lang="it-IT" b="1" dirty="0"/>
              <a:t>utilizzo condiviso delle risorse </a:t>
            </a:r>
            <a:r>
              <a:rPr lang="it-IT" dirty="0"/>
              <a:t>e la </a:t>
            </a:r>
            <a:r>
              <a:rPr lang="it-IT" b="1" dirty="0"/>
              <a:t>diffusione dei progetti realizzati all’interno di singoli laboratori</a:t>
            </a:r>
            <a:r>
              <a:rPr lang="it-IT" dirty="0"/>
              <a:t>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9379527" y="2590800"/>
            <a:ext cx="2812473" cy="3075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726" y="2618509"/>
            <a:ext cx="3044696" cy="30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72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LO SPAZIO E GLI STRUMENTI</a:t>
            </a:r>
            <a:br>
              <a:rPr lang="it-IT" b="1" dirty="0"/>
            </a:br>
            <a:r>
              <a:rPr lang="it-IT" b="1" dirty="0"/>
              <a:t>DEGLI ATELIER CREATIVI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600429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Gli spazi nei quali realizzare gli Atelier dovranno essere </a:t>
            </a:r>
            <a:r>
              <a:rPr lang="it-IT" b="1" dirty="0"/>
              <a:t>preferibilmente più grandi di un'aula convenzionale per offrire una qualità diversa dello stare a scuola</a:t>
            </a:r>
            <a:r>
              <a:rPr lang="it-IT" dirty="0"/>
              <a:t>, </a:t>
            </a:r>
            <a:r>
              <a:rPr lang="it-IT" b="1" dirty="0"/>
              <a:t>per modificare i gruppi classe e per ospitare più attività contemporaneamente</a:t>
            </a:r>
            <a:r>
              <a:rPr lang="it-IT" dirty="0"/>
              <a:t>. Essi possono essere </a:t>
            </a:r>
            <a:r>
              <a:rPr lang="it-IT" b="1" dirty="0"/>
              <a:t>progettati a partire da alcuni elementi base</a:t>
            </a:r>
            <a:r>
              <a:rPr lang="it-IT" dirty="0"/>
              <a:t>, </a:t>
            </a:r>
            <a:r>
              <a:rPr lang="it-IT" b="1" dirty="0"/>
              <a:t>ispirati alla flessibilità e all'organizzazione dell’ambiente di apprendimento e dei suoi elementi</a:t>
            </a:r>
            <a:r>
              <a:rPr lang="it-IT" dirty="0"/>
              <a:t>. Tutte </a:t>
            </a:r>
            <a:r>
              <a:rPr lang="it-IT" b="1" dirty="0"/>
              <a:t>le scelte sono fortemente condizionate dalla superficie dell’ambiente individuato come sede dell'atelier e dalla progettazione didattica dello stesso</a:t>
            </a:r>
            <a:r>
              <a:rPr lang="it-IT" dirty="0"/>
              <a:t>. Si tratta di </a:t>
            </a:r>
            <a:r>
              <a:rPr lang="it-IT" b="1" dirty="0"/>
              <a:t>un’analisi che richiede il coinvolgimento della comunità scolastica</a:t>
            </a:r>
            <a:r>
              <a:rPr lang="it-IT" dirty="0"/>
              <a:t>, ma anche di </a:t>
            </a:r>
            <a:r>
              <a:rPr lang="it-IT" b="1" dirty="0"/>
              <a:t>figure esperte nel design degli spazi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Riferimenti:</a:t>
            </a:r>
          </a:p>
          <a:p>
            <a:r>
              <a:rPr lang="it-IT" b="1" dirty="0">
                <a:hlinkClick r:id="rId2"/>
              </a:rPr>
              <a:t>https://archeworks.org/wp-content/uploads/2015/02/Toolkit-Digital-Atelier-Archeworks-New-Practice-team sm.pdf</a:t>
            </a:r>
            <a:endParaRPr lang="it-IT" b="1" dirty="0"/>
          </a:p>
          <a:p>
            <a:r>
              <a:rPr lang="it-IT" b="1" dirty="0"/>
              <a:t>SETTING VARIABILI</a:t>
            </a:r>
            <a:r>
              <a:rPr lang="it-IT" dirty="0"/>
              <a:t>. Sono ottenuti mediante </a:t>
            </a:r>
            <a:r>
              <a:rPr lang="it-IT" b="1" dirty="0"/>
              <a:t>isole di lavoro e postazioni con un numero variabile di studenti che permette di gestire la pianificazione dei progetti più agevolmente</a:t>
            </a:r>
            <a:r>
              <a:rPr lang="it-IT" dirty="0"/>
              <a:t>.</a:t>
            </a:r>
          </a:p>
          <a:p>
            <a:r>
              <a:rPr lang="it-IT" b="1" dirty="0"/>
              <a:t>SCHERMI E CONNESSIONI</a:t>
            </a:r>
            <a:r>
              <a:rPr lang="it-IT" dirty="0"/>
              <a:t>. </a:t>
            </a:r>
            <a:r>
              <a:rPr lang="it-IT" b="1" dirty="0"/>
              <a:t>Nell’atelier interagiscono strumenti e contenuti sia analogici che digitali</a:t>
            </a:r>
            <a:r>
              <a:rPr lang="it-IT" dirty="0"/>
              <a:t> per cui è </a:t>
            </a:r>
            <a:r>
              <a:rPr lang="it-IT" b="1" dirty="0"/>
              <a:t>importante concepire uno spazio didattico fluido che superi la fissità dell’aula</a:t>
            </a:r>
            <a:r>
              <a:rPr lang="it-IT" dirty="0"/>
              <a:t>, </a:t>
            </a:r>
            <a:r>
              <a:rPr lang="it-IT" b="1" dirty="0"/>
              <a:t>e consenta l’impiego simultaneo di schermi e superfici per la ricerca e l’annotazione.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69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LO SPAZIO E GLI STRUMENTI</a:t>
            </a:r>
            <a:br>
              <a:rPr lang="it-IT" b="1" dirty="0"/>
            </a:br>
            <a:r>
              <a:rPr lang="it-IT" b="1" dirty="0"/>
              <a:t>DEGLI ATELIER CREATIVI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586576"/>
          </a:xfrm>
        </p:spPr>
        <p:txBody>
          <a:bodyPr>
            <a:normAutofit fontScale="92500" lnSpcReduction="20000"/>
          </a:bodyPr>
          <a:lstStyle/>
          <a:p>
            <a:r>
              <a:rPr lang="it-IT" b="1" cap="all" dirty="0"/>
              <a:t>Zone specializzate</a:t>
            </a:r>
            <a:r>
              <a:rPr lang="it-IT" b="1" dirty="0"/>
              <a:t>. Sono percorsi o set di esperienza reale o virtuale che permettono di scoprire o promuovere i talenti degli studenti anche nel campo della produzione di audio</a:t>
            </a:r>
            <a:r>
              <a:rPr lang="it-IT" dirty="0"/>
              <a:t>, </a:t>
            </a:r>
            <a:r>
              <a:rPr lang="it-IT" b="1" dirty="0"/>
              <a:t>video</a:t>
            </a:r>
            <a:r>
              <a:rPr lang="it-IT" dirty="0"/>
              <a:t>, </a:t>
            </a:r>
            <a:r>
              <a:rPr lang="it-IT" b="1" dirty="0"/>
              <a:t>suono</a:t>
            </a:r>
            <a:r>
              <a:rPr lang="it-IT" dirty="0"/>
              <a:t>, </a:t>
            </a:r>
            <a:r>
              <a:rPr lang="it-IT" b="1" dirty="0"/>
              <a:t>attraverso l’uso di strumenti digitali</a:t>
            </a:r>
            <a:r>
              <a:rPr lang="it-IT" dirty="0"/>
              <a:t>; sono inoltre </a:t>
            </a:r>
            <a:r>
              <a:rPr lang="it-IT" b="1" dirty="0"/>
              <a:t>aree «generaliste» di </a:t>
            </a:r>
            <a:r>
              <a:rPr lang="it-IT" b="1" dirty="0" err="1"/>
              <a:t>tinkering</a:t>
            </a:r>
            <a:r>
              <a:rPr lang="it-IT" b="1" dirty="0"/>
              <a:t> o di stampa 3D</a:t>
            </a:r>
            <a:r>
              <a:rPr lang="it-IT" dirty="0"/>
              <a:t>. È importante </a:t>
            </a:r>
            <a:r>
              <a:rPr lang="it-IT" b="1" dirty="0"/>
              <a:t>prevedere l’impatto e la successiva fruibilità di strumenti che contemplino l’uso dello spazio</a:t>
            </a:r>
            <a:r>
              <a:rPr lang="it-IT" dirty="0"/>
              <a:t>, </a:t>
            </a:r>
            <a:r>
              <a:rPr lang="it-IT" b="1" dirty="0"/>
              <a:t>del suono o delle luci anche in contemporanea con altre attività interne all’atelier</a:t>
            </a:r>
            <a:r>
              <a:rPr lang="it-IT" dirty="0"/>
              <a:t>. </a:t>
            </a:r>
          </a:p>
          <a:p>
            <a:pPr lvl="1"/>
            <a:r>
              <a:rPr lang="it-IT" dirty="0"/>
              <a:t>«</a:t>
            </a:r>
            <a:r>
              <a:rPr lang="it-IT" b="1" dirty="0"/>
              <a:t>Gli spazi, i materiali e le tecnologie devono adattarsi agli utenti e non viceversa</a:t>
            </a:r>
            <a:r>
              <a:rPr lang="it-IT" dirty="0"/>
              <a:t>», dando vita ad aule, spazi, aumentati dalla tecnologia, in cui avviene la </a:t>
            </a:r>
            <a:r>
              <a:rPr lang="it-IT" b="1" dirty="0"/>
              <a:t>separazione del concetto di classe da quello di aula</a:t>
            </a:r>
            <a:r>
              <a:rPr lang="it-IT" dirty="0"/>
              <a:t>, la </a:t>
            </a:r>
            <a:r>
              <a:rPr lang="it-IT" b="1" dirty="0"/>
              <a:t>finalizzazione didattica delle strutture e degli strumenti</a:t>
            </a:r>
            <a:r>
              <a:rPr lang="it-IT" dirty="0"/>
              <a:t> e, al tempo stesso, la </a:t>
            </a:r>
            <a:r>
              <a:rPr lang="it-IT" b="1" dirty="0"/>
              <a:t>creazione di ambienti «non dedicati» ed informali</a:t>
            </a:r>
            <a:r>
              <a:rPr lang="it-IT" dirty="0"/>
              <a:t>. </a:t>
            </a:r>
          </a:p>
          <a:p>
            <a:pPr lvl="1"/>
            <a:r>
              <a:rPr lang="it-IT" dirty="0"/>
              <a:t>«</a:t>
            </a:r>
            <a:r>
              <a:rPr lang="it-IT" b="1" dirty="0"/>
              <a:t>La struttura spaziale è interpretabile anche come una matrice con alcuni punti di maggiore specializzazione</a:t>
            </a:r>
            <a:r>
              <a:rPr lang="it-IT" dirty="0"/>
              <a:t>,</a:t>
            </a:r>
            <a:r>
              <a:rPr lang="it-IT" b="1" dirty="0"/>
              <a:t> cioè gli atelier ed i laboratori</a:t>
            </a:r>
            <a:r>
              <a:rPr lang="it-IT" dirty="0"/>
              <a:t>,</a:t>
            </a:r>
            <a:r>
              <a:rPr lang="it-IT" b="1" dirty="0"/>
              <a:t> alcuni di media specializzazione e alta flessibilità</a:t>
            </a:r>
            <a:r>
              <a:rPr lang="it-IT" dirty="0"/>
              <a:t>, cioè le </a:t>
            </a:r>
            <a:r>
              <a:rPr lang="it-IT" b="1" dirty="0"/>
              <a:t>sezioni/classi</a:t>
            </a:r>
            <a:r>
              <a:rPr lang="it-IT" dirty="0"/>
              <a:t> e gli </a:t>
            </a:r>
            <a:r>
              <a:rPr lang="it-IT" b="1" dirty="0"/>
              <a:t>spazi tra la sezione e gli ambienti limitrofi</a:t>
            </a:r>
            <a:r>
              <a:rPr lang="it-IT" dirty="0"/>
              <a:t> (solo a volte annessi alla sezione) e altri </a:t>
            </a:r>
            <a:r>
              <a:rPr lang="it-IT" b="1" dirty="0"/>
              <a:t>generici</a:t>
            </a:r>
            <a:r>
              <a:rPr lang="it-IT" dirty="0"/>
              <a:t>, cioè gli </a:t>
            </a:r>
            <a:r>
              <a:rPr lang="it-IT" b="1" dirty="0"/>
              <a:t>spazi connettivi che diventano relazionali e offrono diverse modalità di attività informali individuali, in piccoli gruppi, in gruppo</a:t>
            </a:r>
            <a:r>
              <a:rPr lang="it-IT" dirty="0"/>
              <a:t>. La sequenzialità di momenti didattici diversi che richiedono </a:t>
            </a:r>
            <a:r>
              <a:rPr lang="it-IT" b="1" dirty="0"/>
              <a:t>configurazioni diverse alunni docente o alunni-alunni sta alla base di una diversa idea di edificio scolastico</a:t>
            </a:r>
            <a:r>
              <a:rPr lang="it-IT" dirty="0"/>
              <a:t>,</a:t>
            </a:r>
            <a:r>
              <a:rPr lang="it-IT" b="1" dirty="0"/>
              <a:t> che deve essere in grado di garantire l’integrazione</a:t>
            </a:r>
            <a:r>
              <a:rPr lang="it-IT" dirty="0"/>
              <a:t>,</a:t>
            </a:r>
            <a:r>
              <a:rPr lang="it-IT" b="1" dirty="0"/>
              <a:t> la complementarietà e l’interoperabilità dei suoi spazi</a:t>
            </a:r>
            <a:r>
              <a:rPr lang="it-IT" dirty="0"/>
              <a:t>».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09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LO SPAZIO E GLI STRUMENTI</a:t>
            </a:r>
            <a:br>
              <a:rPr lang="it-IT" b="1" dirty="0"/>
            </a:br>
            <a:r>
              <a:rPr lang="it-IT" b="1" dirty="0"/>
              <a:t>DEGLI ATELIER CREATIVI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448" y="1888835"/>
            <a:ext cx="6810070" cy="4401782"/>
          </a:xfrm>
        </p:spPr>
      </p:pic>
      <p:sp>
        <p:nvSpPr>
          <p:cNvPr id="3" name="Rettangolo 2"/>
          <p:cNvSpPr/>
          <p:nvPr/>
        </p:nvSpPr>
        <p:spPr>
          <a:xfrm>
            <a:off x="2959906" y="6301458"/>
            <a:ext cx="4025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hlinkClick r:id="rId3"/>
              </a:rPr>
              <a:t>www.makerspaceforeducation.com</a:t>
            </a:r>
            <a:endParaRPr lang="it-IT" b="1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9284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PIANO NAZIONALE SCUOLA DIGITALE PNSD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it-IT" b="1" dirty="0"/>
              <a:t>«Non è un semplice dispiegamento di tecnologia</a:t>
            </a:r>
            <a:r>
              <a:rPr lang="it-IT" dirty="0"/>
              <a:t>: nessun passaggio educativo può infatti prescindere da </a:t>
            </a:r>
            <a:r>
              <a:rPr lang="it-IT" b="1" dirty="0"/>
              <a:t>un’interazione intensiva docente-discente </a:t>
            </a:r>
            <a:r>
              <a:rPr lang="it-IT" dirty="0"/>
              <a:t>e la tecnologia non può distrarsi da questo fondamentale </a:t>
            </a:r>
            <a:r>
              <a:rPr lang="it-IT" b="1" dirty="0"/>
              <a:t>«rapporto umano»</a:t>
            </a:r>
            <a:r>
              <a:rPr lang="it-IT" dirty="0"/>
              <a:t>. L’OCSE lo ha ricordato recentemente».</a:t>
            </a:r>
          </a:p>
          <a:p>
            <a:pPr>
              <a:lnSpc>
                <a:spcPct val="110000"/>
              </a:lnSpc>
            </a:pPr>
            <a:r>
              <a:rPr lang="it-IT" dirty="0"/>
              <a:t>«Risponde alla chiamata per la </a:t>
            </a:r>
            <a:r>
              <a:rPr lang="it-IT" b="1" dirty="0"/>
              <a:t>costruzione di una visione di Educazione nell’era digitale</a:t>
            </a:r>
            <a:r>
              <a:rPr lang="it-IT" dirty="0"/>
              <a:t>, attraverso una processo che, per la scuola, sia correlato alle sfide che la società tutta affronta </a:t>
            </a:r>
            <a:r>
              <a:rPr lang="it-IT" b="1" dirty="0"/>
              <a:t>nell’interpretare e sostenere l’apprendimento lungo tutto l’arco della vita (life-long) e in tutti i contesti della vita, formali e non formali (life-wide)»</a:t>
            </a:r>
            <a:r>
              <a:rPr lang="it-IT" dirty="0"/>
              <a:t>.</a:t>
            </a:r>
          </a:p>
          <a:p>
            <a:pPr>
              <a:lnSpc>
                <a:spcPct val="110000"/>
              </a:lnSpc>
            </a:pPr>
            <a:r>
              <a:rPr lang="it-IT" dirty="0"/>
              <a:t>«Si tratta prima di tutto di </a:t>
            </a:r>
            <a:r>
              <a:rPr lang="it-IT" b="1" dirty="0"/>
              <a:t>un’azione culturale</a:t>
            </a:r>
            <a:r>
              <a:rPr lang="it-IT" dirty="0"/>
              <a:t>, che parte da </a:t>
            </a:r>
            <a:r>
              <a:rPr lang="it-IT" b="1" dirty="0"/>
              <a:t>un’idea rinnovata di scuola</a:t>
            </a:r>
            <a:r>
              <a:rPr lang="it-IT" dirty="0"/>
              <a:t>, intesa come </a:t>
            </a:r>
            <a:r>
              <a:rPr lang="it-IT" b="1" dirty="0"/>
              <a:t>spazio aperto per l’apprendimento e non unicamente luogo fisico</a:t>
            </a:r>
            <a:r>
              <a:rPr lang="it-IT" dirty="0"/>
              <a:t>, e come </a:t>
            </a:r>
            <a:r>
              <a:rPr lang="it-IT" b="1" dirty="0"/>
              <a:t>piattaforma che metta gli studenti nelle condizioni di sviluppare le competenze per la vita»</a:t>
            </a:r>
            <a:r>
              <a:rPr lang="it-IT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44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LO SPAZIO E GLI STRUMENTI</a:t>
            </a:r>
            <a:br>
              <a:rPr lang="it-IT" b="1" dirty="0"/>
            </a:br>
            <a:r>
              <a:rPr lang="it-IT" b="1" dirty="0"/>
              <a:t>DEGLI ATELIER CREATIVI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697412"/>
          </a:xfrm>
        </p:spPr>
        <p:txBody>
          <a:bodyPr>
            <a:normAutofit fontScale="92500" lnSpcReduction="20000"/>
          </a:bodyPr>
          <a:lstStyle/>
          <a:p>
            <a:r>
              <a:rPr lang="it-IT" b="1" cap="all" dirty="0"/>
              <a:t>Studioli separabili</a:t>
            </a:r>
            <a:r>
              <a:rPr lang="it-IT" cap="all" dirty="0"/>
              <a:t>.</a:t>
            </a:r>
            <a:r>
              <a:rPr lang="it-IT" b="1" cap="all" dirty="0"/>
              <a:t> </a:t>
            </a:r>
            <a:r>
              <a:rPr lang="it-IT" dirty="0"/>
              <a:t>Si può prevedere, anche attraverso arredi mobili e dispositivi individuali o collettivi su carrello, la possibilità di </a:t>
            </a:r>
            <a:r>
              <a:rPr lang="it-IT" b="1" dirty="0"/>
              <a:t>creare temporaneamente degli ambienti separati</a:t>
            </a:r>
            <a:r>
              <a:rPr lang="it-IT" dirty="0"/>
              <a:t> (</a:t>
            </a:r>
            <a:r>
              <a:rPr lang="it-IT" b="1" dirty="0"/>
              <a:t>studioli</a:t>
            </a:r>
            <a:r>
              <a:rPr lang="it-IT" dirty="0"/>
              <a:t>), </a:t>
            </a:r>
            <a:r>
              <a:rPr lang="it-IT" b="1" dirty="0"/>
              <a:t>in base alla tipologia di aggregazione dei gruppi di lavoro e al grado di responsabilizzazione e autonomia degli studenti</a:t>
            </a:r>
            <a:r>
              <a:rPr lang="it-IT" dirty="0"/>
              <a:t>. </a:t>
            </a:r>
          </a:p>
          <a:p>
            <a:r>
              <a:rPr lang="it-IT" b="1" dirty="0"/>
              <a:t>COLORI E LUCI. </a:t>
            </a:r>
            <a:r>
              <a:rPr lang="it-IT" dirty="0"/>
              <a:t>La </a:t>
            </a:r>
            <a:r>
              <a:rPr lang="it-IT" b="1" dirty="0"/>
              <a:t>scelta dei colori per pareti</a:t>
            </a:r>
            <a:r>
              <a:rPr lang="it-IT" dirty="0"/>
              <a:t>, </a:t>
            </a:r>
            <a:r>
              <a:rPr lang="it-IT" b="1" dirty="0"/>
              <a:t>porte</a:t>
            </a:r>
            <a:r>
              <a:rPr lang="it-IT" dirty="0"/>
              <a:t>, </a:t>
            </a:r>
            <a:r>
              <a:rPr lang="it-IT" b="1" dirty="0"/>
              <a:t>arredi</a:t>
            </a:r>
            <a:r>
              <a:rPr lang="it-IT" dirty="0"/>
              <a:t> </a:t>
            </a:r>
            <a:r>
              <a:rPr lang="it-IT" b="1" dirty="0"/>
              <a:t>è un aspetto molto significativo</a:t>
            </a:r>
            <a:r>
              <a:rPr lang="it-IT" dirty="0"/>
              <a:t>, anche di co-progettazione. Questa è un’opportunità per analizzare le </a:t>
            </a:r>
            <a:r>
              <a:rPr lang="it-IT" b="1" dirty="0"/>
              <a:t>potenzialità che le scelte dei colori portano con sé in termini di benessere</a:t>
            </a:r>
            <a:r>
              <a:rPr lang="it-IT" dirty="0"/>
              <a:t>, </a:t>
            </a:r>
            <a:r>
              <a:rPr lang="it-IT" b="1" dirty="0"/>
              <a:t>piacevolezza</a:t>
            </a:r>
            <a:r>
              <a:rPr lang="it-IT" dirty="0"/>
              <a:t>, </a:t>
            </a:r>
            <a:r>
              <a:rPr lang="it-IT" b="1" dirty="0"/>
              <a:t>energia</a:t>
            </a:r>
            <a:r>
              <a:rPr lang="it-IT" dirty="0"/>
              <a:t>. </a:t>
            </a:r>
            <a:r>
              <a:rPr lang="it-IT" b="1" dirty="0"/>
              <a:t>L’integrazione di luci naturali e di luci artificiali</a:t>
            </a:r>
            <a:r>
              <a:rPr lang="it-IT" dirty="0"/>
              <a:t>, </a:t>
            </a:r>
            <a:r>
              <a:rPr lang="it-IT" b="1" dirty="0"/>
              <a:t>insieme</a:t>
            </a:r>
            <a:r>
              <a:rPr lang="it-IT" dirty="0"/>
              <a:t> </a:t>
            </a:r>
            <a:r>
              <a:rPr lang="it-IT" b="1" dirty="0"/>
              <a:t>all’individuazione di possibilità di zone di luce o di ombra</a:t>
            </a:r>
            <a:r>
              <a:rPr lang="it-IT" dirty="0"/>
              <a:t>, costituiscono </a:t>
            </a:r>
            <a:r>
              <a:rPr lang="it-IT" b="1" dirty="0"/>
              <a:t>un fattore importante per l’efficacia dell’uso dell’atelier</a:t>
            </a:r>
            <a:r>
              <a:rPr lang="it-IT" dirty="0"/>
              <a:t>.</a:t>
            </a:r>
          </a:p>
          <a:p>
            <a:r>
              <a:rPr lang="it-IT" b="1" cap="all" dirty="0"/>
              <a:t>Infrastruttura elettrica ed informatica</a:t>
            </a:r>
            <a:r>
              <a:rPr lang="it-IT" dirty="0"/>
              <a:t>. </a:t>
            </a:r>
            <a:r>
              <a:rPr lang="it-IT" b="1" dirty="0"/>
              <a:t>L’aspetto della sicurezza</a:t>
            </a:r>
            <a:r>
              <a:rPr lang="it-IT" dirty="0"/>
              <a:t>, data la compresenza di dispositivi mobili e fissi al fianco di strumenti per la manualità e la creatività anche elettrici, </a:t>
            </a:r>
            <a:r>
              <a:rPr lang="it-IT" b="1" dirty="0"/>
              <a:t>richiede uno studio attento della dislocazione e dei carichi prevedibili per i punti di accesso all'elettricità e alla rete</a:t>
            </a:r>
            <a:r>
              <a:rPr lang="it-IT" dirty="0"/>
              <a:t>.</a:t>
            </a:r>
          </a:p>
          <a:p>
            <a:r>
              <a:rPr lang="it-IT" b="1" cap="all" dirty="0"/>
              <a:t>Tipologie di atelier</a:t>
            </a:r>
            <a:r>
              <a:rPr lang="it-IT" b="1" dirty="0"/>
              <a:t>. </a:t>
            </a:r>
            <a:r>
              <a:rPr lang="it-IT" dirty="0"/>
              <a:t>Sono </a:t>
            </a:r>
            <a:r>
              <a:rPr lang="it-IT" b="1" dirty="0"/>
              <a:t>schemi pensati con una dotazione di base </a:t>
            </a:r>
            <a:r>
              <a:rPr lang="it-IT" dirty="0"/>
              <a:t>(il cosiddetto «</a:t>
            </a:r>
            <a:r>
              <a:rPr lang="it-IT" b="1" dirty="0"/>
              <a:t>tappeto digitale</a:t>
            </a:r>
            <a:r>
              <a:rPr lang="it-IT" dirty="0"/>
              <a:t>») </a:t>
            </a:r>
            <a:r>
              <a:rPr lang="it-IT" b="1" dirty="0"/>
              <a:t>comune ad ogni atelier </a:t>
            </a:r>
            <a:r>
              <a:rPr lang="it-IT" dirty="0"/>
              <a:t>e con </a:t>
            </a:r>
            <a:r>
              <a:rPr lang="it-IT" b="1" dirty="0"/>
              <a:t>due specifiche dotazioni</a:t>
            </a:r>
            <a:r>
              <a:rPr lang="it-IT" dirty="0"/>
              <a:t>, di cui una a </a:t>
            </a:r>
            <a:r>
              <a:rPr lang="it-IT" b="1" dirty="0"/>
              <a:t>bassa specializzazione</a:t>
            </a:r>
            <a:r>
              <a:rPr lang="it-IT" dirty="0"/>
              <a:t> e una ad </a:t>
            </a:r>
            <a:r>
              <a:rPr lang="it-IT" b="1" dirty="0"/>
              <a:t>alta specializzazione</a:t>
            </a:r>
            <a:r>
              <a:rPr lang="it-IT" dirty="0"/>
              <a:t>, prevedendo una configurazione di attrezzature specifiche legate al progetto educativo dell’istituto.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98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1720222"/>
            <a:ext cx="8220445" cy="5137778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64776" y="1680882"/>
            <a:ext cx="8333004" cy="120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TAPPETO DIGITALE</a:t>
            </a:r>
            <a:br>
              <a:rPr lang="it-IT" b="1" dirty="0"/>
            </a:br>
            <a:r>
              <a:rPr lang="it-IT" b="1" dirty="0"/>
              <a:t>Allegato 2</a:t>
            </a:r>
          </a:p>
        </p:txBody>
      </p:sp>
    </p:spTree>
    <p:extLst>
      <p:ext uri="{BB962C8B-B14F-4D97-AF65-F5344CB8AC3E}">
        <p14:creationId xmlns:p14="http://schemas.microsoft.com/office/powerpoint/2010/main" val="3242845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ATELIER STANDARD (ALTA </a:t>
            </a:r>
            <a:r>
              <a:rPr lang="it-IT" b="1" dirty="0" err="1"/>
              <a:t>FLESSIBILIT</a:t>
            </a:r>
            <a:r>
              <a:rPr lang="it-IT" b="1" cap="all" dirty="0" err="1"/>
              <a:t>à</a:t>
            </a:r>
            <a:r>
              <a:rPr lang="it-IT" b="1" cap="all" dirty="0"/>
              <a:t>)</a:t>
            </a:r>
            <a:br>
              <a:rPr lang="it-IT" b="1" cap="all" dirty="0"/>
            </a:br>
            <a:r>
              <a:rPr lang="it-IT" b="1" dirty="0"/>
              <a:t>a bassa specializzazione (Allegato 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545012"/>
          </a:xfrm>
        </p:spPr>
        <p:txBody>
          <a:bodyPr>
            <a:normAutofit/>
          </a:bodyPr>
          <a:lstStyle/>
          <a:p>
            <a:r>
              <a:rPr lang="it-IT" dirty="0"/>
              <a:t>È </a:t>
            </a:r>
            <a:r>
              <a:rPr lang="it-IT" b="1" dirty="0"/>
              <a:t>generico</a:t>
            </a:r>
            <a:r>
              <a:rPr lang="it-IT" dirty="0"/>
              <a:t>, </a:t>
            </a:r>
            <a:r>
              <a:rPr lang="it-IT" b="1" dirty="0"/>
              <a:t>orientato alla creatività e allo sviluppo di competenze trasversali</a:t>
            </a:r>
            <a:r>
              <a:rPr lang="it-IT" dirty="0"/>
              <a:t>. Si possono introdurre dispositivi per connotarlo di volta in volta, ed è abilitato all’introduzione di nuovi strumenti. Al suo interno può trovare posto, una «</a:t>
            </a:r>
            <a:r>
              <a:rPr lang="it-IT" dirty="0" err="1"/>
              <a:t>Tinkering</a:t>
            </a:r>
            <a:r>
              <a:rPr lang="it-IT" dirty="0"/>
              <a:t> zone» (un esempio è offerto dal museo Leonardo da Vinci di Milano </a:t>
            </a:r>
            <a:r>
              <a:rPr lang="it-IT" b="1" dirty="0">
                <a:hlinkClick r:id="rId2"/>
              </a:rPr>
              <a:t>http://www.museoscienza.org/tinkering-zone/cosa-si-fa.asp</a:t>
            </a:r>
            <a:endParaRPr lang="it-IT" b="1" dirty="0"/>
          </a:p>
          <a:p>
            <a:r>
              <a:rPr lang="it-IT" dirty="0"/>
              <a:t>«</a:t>
            </a:r>
            <a:r>
              <a:rPr lang="it-IT" b="1" dirty="0" err="1"/>
              <a:t>Tinkering</a:t>
            </a:r>
            <a:r>
              <a:rPr lang="it-IT" b="1" dirty="0"/>
              <a:t> zone</a:t>
            </a:r>
            <a:r>
              <a:rPr lang="it-IT" dirty="0"/>
              <a:t>» letteralmente significa </a:t>
            </a:r>
            <a:r>
              <a:rPr lang="it-IT" b="1" dirty="0"/>
              <a:t>armeggiare</a:t>
            </a:r>
            <a:r>
              <a:rPr lang="it-IT" dirty="0"/>
              <a:t>, </a:t>
            </a:r>
            <a:r>
              <a:rPr lang="it-IT" b="1" dirty="0"/>
              <a:t>trafficare</a:t>
            </a:r>
            <a:r>
              <a:rPr lang="it-IT" dirty="0"/>
              <a:t>. Permette di </a:t>
            </a:r>
            <a:r>
              <a:rPr lang="it-IT" b="1" dirty="0"/>
              <a:t>sperimentare in modo diverso la scienza e la tecnologia</a:t>
            </a:r>
            <a:r>
              <a:rPr lang="it-IT" dirty="0"/>
              <a:t>, utilizzando prima di tutto </a:t>
            </a:r>
            <a:r>
              <a:rPr lang="it-IT" b="1" dirty="0"/>
              <a:t>la creatività come strumento per relazionarci e per comprendere ciò che ci circonda</a:t>
            </a:r>
            <a:r>
              <a:rPr lang="it-IT" dirty="0"/>
              <a:t>.</a:t>
            </a:r>
          </a:p>
          <a:p>
            <a:r>
              <a:rPr lang="it-IT" dirty="0"/>
              <a:t>Un potenziale simile è intrinseco nei </a:t>
            </a:r>
            <a:r>
              <a:rPr lang="it-IT" b="1" dirty="0"/>
              <a:t>laboratori dedicati al disegno e alla prototipazione rapida</a:t>
            </a:r>
            <a:r>
              <a:rPr lang="it-IT" dirty="0"/>
              <a:t> (i cosiddetti «</a:t>
            </a:r>
            <a:r>
              <a:rPr lang="it-IT" b="1" dirty="0" err="1"/>
              <a:t>Fab</a:t>
            </a:r>
            <a:r>
              <a:rPr lang="it-IT" b="1" dirty="0"/>
              <a:t> Lab</a:t>
            </a:r>
            <a:r>
              <a:rPr lang="it-IT" dirty="0"/>
              <a:t>»), dove </a:t>
            </a:r>
            <a:r>
              <a:rPr lang="it-IT" b="1" dirty="0"/>
              <a:t>è possibile per gli studenti seguire tutti i passi per la progettazione e la costruzione di oggetti fisici anche di elevata complessità</a:t>
            </a:r>
            <a:r>
              <a:rPr lang="it-IT" dirty="0"/>
              <a:t>. Un ambiente didattico eccellente </a:t>
            </a:r>
            <a:r>
              <a:rPr lang="it-IT" b="1" dirty="0"/>
              <a:t>per stimolare la partecipazione</a:t>
            </a:r>
            <a:r>
              <a:rPr lang="it-IT" dirty="0"/>
              <a:t>, un modo empirico </a:t>
            </a:r>
            <a:r>
              <a:rPr lang="it-IT" b="1" dirty="0"/>
              <a:t>per apprendere impegnativi concetti di natura scientifica</a:t>
            </a:r>
            <a:r>
              <a:rPr lang="it-IT" dirty="0"/>
              <a:t>. (vedere slide da 53 a 66)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2160589"/>
            <a:ext cx="2917998" cy="6733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2" y="3085691"/>
            <a:ext cx="2917998" cy="18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53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100" b="1" dirty="0"/>
              <a:t>ATELIER SPECIALIZZATO (BASSA </a:t>
            </a:r>
            <a:r>
              <a:rPr lang="it-IT" sz="3100" b="1" dirty="0" err="1"/>
              <a:t>FLESSIBILIT</a:t>
            </a:r>
            <a:r>
              <a:rPr lang="it-IT" sz="3100" b="1" cap="all" dirty="0" err="1"/>
              <a:t>à</a:t>
            </a:r>
            <a:r>
              <a:rPr lang="it-IT" sz="3100" b="1" cap="all" dirty="0"/>
              <a:t>)</a:t>
            </a:r>
            <a:br>
              <a:rPr lang="it-IT" sz="3100" b="1" cap="all" dirty="0"/>
            </a:br>
            <a:r>
              <a:rPr lang="it-IT" sz="3100" b="1" dirty="0"/>
              <a:t>ad alta specializzazione (Allegato 3)</a:t>
            </a:r>
            <a:endParaRPr lang="it-IT" sz="3100" b="1" cap="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92002"/>
          </a:xfrm>
        </p:spPr>
        <p:txBody>
          <a:bodyPr/>
          <a:lstStyle/>
          <a:p>
            <a:r>
              <a:rPr lang="it-IT" dirty="0"/>
              <a:t>È </a:t>
            </a:r>
            <a:r>
              <a:rPr lang="it-IT" b="1" dirty="0"/>
              <a:t>costruito su un filone tematico o sull’intersezione tra filoni tematici più specifici</a:t>
            </a:r>
            <a:r>
              <a:rPr lang="it-IT" dirty="0"/>
              <a:t>: scientifico, artistico, umanistico, musicale, trasversale, artigianato, arte digitale, specifici bisogni speciali e percorsi interattivi.</a:t>
            </a:r>
          </a:p>
          <a:p>
            <a:r>
              <a:rPr lang="it-IT" dirty="0"/>
              <a:t>Ciascun partecipante potrà </a:t>
            </a:r>
            <a:r>
              <a:rPr lang="it-IT" b="1" dirty="0"/>
              <a:t>sviluppare competenze chiave della società contemporanea</a:t>
            </a:r>
            <a:r>
              <a:rPr lang="it-IT" dirty="0"/>
              <a:t> (la </a:t>
            </a:r>
            <a:r>
              <a:rPr lang="it-IT" b="1" dirty="0"/>
              <a:t>creatività</a:t>
            </a:r>
            <a:r>
              <a:rPr lang="it-IT" dirty="0"/>
              <a:t>, la </a:t>
            </a:r>
            <a:r>
              <a:rPr lang="it-IT" b="1" dirty="0"/>
              <a:t>capacità di innovazione</a:t>
            </a:r>
            <a:r>
              <a:rPr lang="it-IT" dirty="0"/>
              <a:t>, il </a:t>
            </a:r>
            <a:r>
              <a:rPr lang="it-IT" b="1" dirty="0"/>
              <a:t>pensiero critico</a:t>
            </a:r>
            <a:r>
              <a:rPr lang="it-IT" dirty="0"/>
              <a:t>, l’</a:t>
            </a:r>
            <a:r>
              <a:rPr lang="it-IT" b="1" dirty="0"/>
              <a:t>imprenditorialità</a:t>
            </a:r>
            <a:r>
              <a:rPr lang="it-IT" dirty="0"/>
              <a:t> e la </a:t>
            </a:r>
            <a:r>
              <a:rPr lang="it-IT" b="1" dirty="0"/>
              <a:t>flessibilità</a:t>
            </a:r>
            <a:r>
              <a:rPr lang="it-IT" dirty="0"/>
              <a:t> e </a:t>
            </a:r>
            <a:r>
              <a:rPr lang="it-IT" b="1" dirty="0"/>
              <a:t>competenze su temi specifici</a:t>
            </a:r>
            <a:r>
              <a:rPr lang="it-IT" dirty="0"/>
              <a:t>, come robotica, energia sostenibile e tecnologie verdi, artigianato del territorio, arte e musica digitale, ecc.), </a:t>
            </a:r>
            <a:r>
              <a:rPr lang="it-IT" b="1" dirty="0"/>
              <a:t>grazie all’integrazione di tecnologie</a:t>
            </a:r>
            <a:r>
              <a:rPr lang="it-IT" dirty="0"/>
              <a:t>, </a:t>
            </a:r>
            <a:r>
              <a:rPr lang="it-IT" b="1" dirty="0"/>
              <a:t>strumenti e design</a:t>
            </a:r>
            <a:r>
              <a:rPr lang="it-IT" dirty="0"/>
              <a:t> che permetteranno di realizzare una </a:t>
            </a:r>
            <a:r>
              <a:rPr lang="it-IT" b="1" dirty="0"/>
              <a:t>intersezione tra arte e scienza</a:t>
            </a:r>
            <a:r>
              <a:rPr lang="it-IT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5" y="5209313"/>
            <a:ext cx="7633853" cy="16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56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/>
              <a:t>ATELIER CREATIVI</a:t>
            </a:r>
            <a:br>
              <a:rPr lang="it-IT" sz="3200" b="1" dirty="0"/>
            </a:br>
            <a:r>
              <a:rPr lang="it-IT" sz="3200" b="1" dirty="0"/>
              <a:t>CO-PROGETTAZIONE E CO-FINANZIAMENTO</a:t>
            </a:r>
            <a:endParaRPr lang="it-IT" sz="3200" cap="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9802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b="1" dirty="0" err="1"/>
              <a:t>WikiScuola</a:t>
            </a:r>
            <a:r>
              <a:rPr lang="it-IT" b="1" dirty="0"/>
              <a:t>, </a:t>
            </a:r>
            <a:r>
              <a:rPr lang="it-IT" b="1" dirty="0" err="1"/>
              <a:t>DigiConsum</a:t>
            </a:r>
            <a:r>
              <a:rPr lang="it-IT" b="1" dirty="0"/>
              <a:t> ed </a:t>
            </a:r>
            <a:r>
              <a:rPr lang="it-IT" b="1" dirty="0" err="1"/>
              <a:t>iOsmosi</a:t>
            </a:r>
            <a:r>
              <a:rPr lang="it-IT" dirty="0"/>
              <a:t> co-progettano e co-finanziano gli Atelier Creativi della tua scuola in relazione al Bando. Al fine di ottenere fino a </a:t>
            </a:r>
            <a:r>
              <a:rPr lang="it-IT" b="1" dirty="0"/>
              <a:t>21 punti in più nella valutazione</a:t>
            </a:r>
            <a:r>
              <a:rPr lang="it-IT" dirty="0"/>
              <a:t> finale, essi sono in grado di offrire:</a:t>
            </a:r>
          </a:p>
          <a:p>
            <a:pPr lvl="0">
              <a:lnSpc>
                <a:spcPct val="110000"/>
              </a:lnSpc>
            </a:pPr>
            <a:r>
              <a:rPr lang="it-IT" b="1" dirty="0"/>
              <a:t>Co-progettazione</a:t>
            </a:r>
            <a:r>
              <a:rPr lang="it-IT" dirty="0"/>
              <a:t> con indicazioni e soluzioni sulla base delle singole esigenze delle scuole. Compilando il questionario di seguito indicato potrete analizzare insieme i punti di forza del vostro Atelier ideale ed allestire un esclusivo spazio creativo;</a:t>
            </a:r>
          </a:p>
          <a:p>
            <a:pPr lvl="0">
              <a:lnSpc>
                <a:spcPct val="110000"/>
              </a:lnSpc>
            </a:pPr>
            <a:r>
              <a:rPr lang="it-IT" b="1" dirty="0"/>
              <a:t>Consulenza</a:t>
            </a:r>
            <a:r>
              <a:rPr lang="it-IT" dirty="0"/>
              <a:t> anche in fase di inoltro della domanda al MIUR da fare entro la scadenza del 27 aprile 2016 con istanza online dal SIDI;</a:t>
            </a:r>
          </a:p>
          <a:p>
            <a:pPr lvl="0">
              <a:lnSpc>
                <a:spcPct val="110000"/>
              </a:lnSpc>
            </a:pPr>
            <a:r>
              <a:rPr lang="it-IT" b="1" dirty="0"/>
              <a:t>Servizi </a:t>
            </a:r>
            <a:r>
              <a:rPr lang="it-IT" dirty="0"/>
              <a:t>in fase di realizzazione del progetto con formazione su </a:t>
            </a:r>
            <a:r>
              <a:rPr lang="it-IT" dirty="0" err="1"/>
              <a:t>Coding</a:t>
            </a:r>
            <a:r>
              <a:rPr lang="it-IT" dirty="0"/>
              <a:t> e Robotica offerti da </a:t>
            </a:r>
            <a:r>
              <a:rPr lang="it-IT" b="1" dirty="0" err="1"/>
              <a:t>Docendum</a:t>
            </a:r>
            <a:r>
              <a:rPr lang="it-IT" b="1" dirty="0"/>
              <a:t> </a:t>
            </a:r>
            <a:r>
              <a:rPr lang="it-IT" b="1" dirty="0" err="1"/>
              <a:t>srl</a:t>
            </a:r>
            <a:r>
              <a:rPr lang="it-IT" dirty="0"/>
              <a:t> di </a:t>
            </a:r>
            <a:r>
              <a:rPr lang="it-IT" b="1" dirty="0" err="1"/>
              <a:t>Digiconsum</a:t>
            </a:r>
            <a:r>
              <a:rPr lang="it-IT" dirty="0"/>
              <a:t>, il servizio internazionale di scambi linguistici offerto da </a:t>
            </a:r>
            <a:r>
              <a:rPr lang="it-IT" dirty="0" err="1"/>
              <a:t>iOsmosi</a:t>
            </a:r>
            <a:r>
              <a:rPr lang="it-IT" dirty="0"/>
              <a:t> oppure </a:t>
            </a:r>
            <a:r>
              <a:rPr lang="it-IT" b="1" dirty="0"/>
              <a:t>AmicoWiki </a:t>
            </a:r>
            <a:r>
              <a:rPr lang="it-IT" dirty="0"/>
              <a:t>piattaforma di comunicazione e formazione per la scuola;</a:t>
            </a:r>
          </a:p>
          <a:p>
            <a:pPr lvl="0">
              <a:lnSpc>
                <a:spcPct val="110000"/>
              </a:lnSpc>
            </a:pPr>
            <a:r>
              <a:rPr lang="it-IT" b="1" dirty="0"/>
              <a:t>Co-finanziamenti</a:t>
            </a:r>
            <a:r>
              <a:rPr lang="it-IT" dirty="0"/>
              <a:t> da parte di queste aziende private in servizi fino al 15% del progetto.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dirty="0"/>
              <a:t>Questionario per supporto alla progettazione dell’atelier creativo:</a:t>
            </a:r>
          </a:p>
          <a:p>
            <a:pPr>
              <a:lnSpc>
                <a:spcPct val="110000"/>
              </a:lnSpc>
            </a:pPr>
            <a:r>
              <a:rPr lang="it-IT" b="1" dirty="0">
                <a:hlinkClick r:id="rId2"/>
              </a:rPr>
              <a:t>http://goo.gl/forms/Gp7zy61gkc</a:t>
            </a:r>
            <a:endParaRPr lang="it-IT" b="1" dirty="0"/>
          </a:p>
          <a:p>
            <a:pPr>
              <a:lnSpc>
                <a:spcPct val="110000"/>
              </a:lnSpc>
            </a:pPr>
            <a:r>
              <a:rPr lang="it-IT" b="1" u="sng" dirty="0">
                <a:hlinkClick r:id="rId3"/>
              </a:rPr>
              <a:t>http://www.wikiscuola.it/index.php/atelier-creativi</a:t>
            </a:r>
            <a:endParaRPr lang="it-IT" b="1" dirty="0"/>
          </a:p>
          <a:p>
            <a:pPr lvl="0">
              <a:lnSpc>
                <a:spcPct val="110000"/>
              </a:lnSpc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2" y="2921126"/>
            <a:ext cx="2917998" cy="111645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002" y="4278969"/>
            <a:ext cx="2917998" cy="106967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4002" y="1415707"/>
            <a:ext cx="2917998" cy="121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20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8243047" y="3294529"/>
            <a:ext cx="3948953" cy="176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/>
              <a:t>ATELIER CREATIVI</a:t>
            </a:r>
            <a:br>
              <a:rPr lang="it-IT" sz="3200" b="1" dirty="0"/>
            </a:br>
            <a:r>
              <a:rPr lang="it-IT" sz="3200" b="1" dirty="0"/>
              <a:t>SUPPORTO ALLA PROGETTAZIONE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84768"/>
          </a:xfrm>
        </p:spPr>
        <p:txBody>
          <a:bodyPr>
            <a:normAutofit/>
          </a:bodyPr>
          <a:lstStyle/>
          <a:p>
            <a:r>
              <a:rPr lang="it-IT" b="1" dirty="0">
                <a:hlinkClick r:id="rId2"/>
              </a:rPr>
              <a:t>www.campustore.it/</a:t>
            </a:r>
            <a:endParaRPr lang="it-IT" b="1" dirty="0"/>
          </a:p>
          <a:p>
            <a:r>
              <a:rPr lang="it-IT" b="1" dirty="0">
                <a:hlinkClick r:id="rId3"/>
              </a:rPr>
              <a:t>www.campustore.it/atelier-creativi.html</a:t>
            </a:r>
            <a:endParaRPr lang="it-IT" b="1" dirty="0"/>
          </a:p>
          <a:p>
            <a:r>
              <a:rPr lang="it-IT" b="1" dirty="0">
                <a:hlinkClick r:id="rId4"/>
              </a:rPr>
              <a:t>www.campustore.it/atelier-creativi/arredo-tappeto-digitale.html</a:t>
            </a:r>
            <a:endParaRPr lang="it-IT" b="1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108" y="3652300"/>
            <a:ext cx="3566892" cy="10745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93670"/>
            <a:ext cx="964330" cy="96433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856" y="5880220"/>
            <a:ext cx="977778" cy="97777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7230" y="5893670"/>
            <a:ext cx="991225" cy="9912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3345" y="5880220"/>
            <a:ext cx="991225" cy="99122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8125" y="5893670"/>
            <a:ext cx="977778" cy="97777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5954" y="5893670"/>
            <a:ext cx="991225" cy="9912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33537" y="5880220"/>
            <a:ext cx="977778" cy="97777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5615" y="5880222"/>
            <a:ext cx="991225" cy="99122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4282" y="5886945"/>
            <a:ext cx="977777" cy="97777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7073" y="3503042"/>
            <a:ext cx="3337112" cy="22080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57204" y="3503042"/>
            <a:ext cx="3318117" cy="2208056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31219" y="5893670"/>
            <a:ext cx="2160782" cy="96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68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8243047" y="3294529"/>
            <a:ext cx="3948953" cy="176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/>
              <a:t>ATELIER CREATIVI</a:t>
            </a:r>
            <a:br>
              <a:rPr lang="it-IT" sz="3200" b="1" dirty="0"/>
            </a:br>
            <a:r>
              <a:rPr lang="it-IT" sz="3200" b="1" dirty="0"/>
              <a:t>INCONTRI FORMATIVI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84768"/>
          </a:xfrm>
        </p:spPr>
        <p:txBody>
          <a:bodyPr>
            <a:normAutofit/>
          </a:bodyPr>
          <a:lstStyle/>
          <a:p>
            <a:r>
              <a:rPr lang="it-IT" dirty="0" err="1"/>
              <a:t>CampuStore</a:t>
            </a:r>
            <a:r>
              <a:rPr lang="it-IT" dirty="0"/>
              <a:t> promuove una serie di incontri gratuiti della durata di un’ora (presentazione/esposizione/prova dei prodotti) con l’obiettivo di illustrare le soluzioni più idonee alla realizzazione dei progetti per gli atelier creativi.</a:t>
            </a:r>
          </a:p>
          <a:p>
            <a:pPr marL="0" indent="0" algn="ctr">
              <a:buNone/>
            </a:pPr>
            <a:r>
              <a:rPr lang="it-IT" b="1" dirty="0"/>
              <a:t>Bari - Giovedì 28 aprile - 16:00 - 18:00</a:t>
            </a:r>
          </a:p>
          <a:p>
            <a:pPr marL="0" indent="0" algn="ctr">
              <a:buNone/>
            </a:pPr>
            <a:r>
              <a:rPr lang="it-IT" b="1" dirty="0" err="1"/>
              <a:t>RoboCup</a:t>
            </a:r>
            <a:r>
              <a:rPr lang="it-IT" b="1" dirty="0"/>
              <a:t> - Fiera del Levante (Pad. 10) - Lungomare </a:t>
            </a:r>
            <a:r>
              <a:rPr lang="it-IT" b="1" dirty="0" err="1"/>
              <a:t>Starita</a:t>
            </a:r>
            <a:r>
              <a:rPr lang="it-IT" b="1" dirty="0"/>
              <a:t> 4</a:t>
            </a:r>
          </a:p>
          <a:p>
            <a:pPr marL="0" indent="0">
              <a:buNone/>
            </a:pPr>
            <a:r>
              <a:rPr lang="it-IT" b="1" dirty="0"/>
              <a:t>Riferimenti:</a:t>
            </a:r>
          </a:p>
          <a:p>
            <a:r>
              <a:rPr lang="it-IT" b="1" dirty="0">
                <a:hlinkClick r:id="rId2"/>
              </a:rPr>
              <a:t>www.campustore.it</a:t>
            </a:r>
            <a:endParaRPr lang="it-IT" b="1" dirty="0"/>
          </a:p>
          <a:p>
            <a:r>
              <a:rPr lang="it-IT" b="1" dirty="0">
                <a:hlinkClick r:id="rId3"/>
              </a:rPr>
              <a:t>https://campustore.wordpress.com</a:t>
            </a:r>
            <a:endParaRPr lang="it-IT" b="1" dirty="0"/>
          </a:p>
          <a:p>
            <a:r>
              <a:rPr lang="it-IT" b="1" u="sng" dirty="0">
                <a:hlinkClick r:id="rId4"/>
              </a:rPr>
              <a:t>www.campustore.it/atelier-creativi/tour-atelier-creativi.html</a:t>
            </a:r>
            <a:endParaRPr lang="it-IT" b="1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108" y="3652300"/>
            <a:ext cx="3566892" cy="107454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93670"/>
            <a:ext cx="964330" cy="96433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856" y="5880220"/>
            <a:ext cx="977778" cy="977778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7230" y="5893670"/>
            <a:ext cx="991225" cy="99122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3345" y="5880220"/>
            <a:ext cx="991225" cy="991225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8125" y="5893670"/>
            <a:ext cx="977778" cy="977778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5954" y="5893670"/>
            <a:ext cx="991225" cy="991225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33537" y="5880220"/>
            <a:ext cx="977778" cy="97777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5615" y="5880222"/>
            <a:ext cx="991225" cy="99122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4282" y="5886945"/>
            <a:ext cx="977777" cy="977777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1219" y="5893670"/>
            <a:ext cx="2160782" cy="96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94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/>
              <a:t>DidaLab</a:t>
            </a:r>
            <a:r>
              <a:rPr lang="it-IT" b="1" dirty="0"/>
              <a:t> – L’Atelier creativo digitale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9200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Per soluzioni che si prestano alla realizzazione di progetti conformi al Bando.</a:t>
            </a:r>
          </a:p>
          <a:p>
            <a:pPr marL="0" indent="0">
              <a:buNone/>
            </a:pPr>
            <a:r>
              <a:rPr lang="it-IT" dirty="0"/>
              <a:t>Riferimenti:</a:t>
            </a:r>
            <a:endParaRPr lang="it-IT" dirty="0">
              <a:hlinkClick r:id="rId2"/>
            </a:endParaRPr>
          </a:p>
          <a:p>
            <a:r>
              <a:rPr lang="it-IT" b="1" dirty="0">
                <a:hlinkClick r:id="rId2"/>
              </a:rPr>
              <a:t>www.unidida.com/didattica_multimediale/it/</a:t>
            </a:r>
            <a:endParaRPr lang="it-IT" b="1" dirty="0"/>
          </a:p>
          <a:p>
            <a:r>
              <a:rPr lang="it-IT" b="1" dirty="0">
                <a:hlinkClick r:id="rId3"/>
              </a:rPr>
              <a:t>www.unidida.com/didattica_multimediale/it/news/item/151-atelier-creativi.html?jjj=1461258860992</a:t>
            </a:r>
            <a:endParaRPr lang="it-IT" b="1" dirty="0"/>
          </a:p>
          <a:p>
            <a:r>
              <a:rPr lang="it-IT" b="1" dirty="0">
                <a:hlinkClick r:id="rId4"/>
              </a:rPr>
              <a:t>www.unidida.com/didattica_multimediale/it/news/item/152-pilly-tab-il-cuscino-per-il-tablet-sul-tappeto-digitale.html</a:t>
            </a:r>
            <a:endParaRPr lang="it-IT" b="1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Altri riferimenti (cartella ATELIER MATERIALI):</a:t>
            </a:r>
          </a:p>
          <a:p>
            <a:r>
              <a:rPr lang="it-IT" dirty="0" err="1"/>
              <a:t>DidaLab</a:t>
            </a:r>
            <a:r>
              <a:rPr lang="it-IT" dirty="0"/>
              <a:t>-Presentazione</a:t>
            </a:r>
          </a:p>
          <a:p>
            <a:r>
              <a:rPr lang="it-IT" dirty="0" err="1"/>
              <a:t>DidaLab-AtelierCreativoDigitale</a:t>
            </a:r>
            <a:endParaRPr lang="it-IT" dirty="0"/>
          </a:p>
          <a:p>
            <a:r>
              <a:rPr lang="it-IT" dirty="0" err="1"/>
              <a:t>DidaLab-AtelierCreativoDigitale-PillyTab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9494" y="2361498"/>
            <a:ext cx="2873188" cy="215489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989" y="1265857"/>
            <a:ext cx="3626224" cy="77963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3624" y="4406590"/>
            <a:ext cx="2698376" cy="142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300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879976" y="443753"/>
            <a:ext cx="4312024" cy="1716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Associazione Roma </a:t>
            </a:r>
            <a:r>
              <a:rPr lang="it-IT" b="1" dirty="0" err="1"/>
              <a:t>Makers</a:t>
            </a:r>
            <a:br>
              <a:rPr lang="it-IT" b="1" dirty="0"/>
            </a:br>
            <a:r>
              <a:rPr lang="it-IT" b="1" dirty="0" err="1"/>
              <a:t>FabLab</a:t>
            </a:r>
            <a:r>
              <a:rPr lang="it-IT" b="1" dirty="0"/>
              <a:t> Roma </a:t>
            </a:r>
            <a:r>
              <a:rPr lang="it-IT" b="1" dirty="0" err="1"/>
              <a:t>Makers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2136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L’associazione mira a diffondere la cultura digitale e soprattutto la contaminazione creativa tra discipline artistiche, umanistiche, scientifiche e tecnologiche. Il blog presenta una serie di interessanti tematiche.</a:t>
            </a:r>
          </a:p>
          <a:p>
            <a:r>
              <a:rPr lang="it-IT" b="1" dirty="0">
                <a:hlinkClick r:id="rId2"/>
              </a:rPr>
              <a:t>www.officine.romamakers.org/progettare/latelier-creativo-partire-dalle-competenze/</a:t>
            </a:r>
            <a:endParaRPr lang="it-IT" b="1" dirty="0"/>
          </a:p>
          <a:p>
            <a:r>
              <a:rPr lang="it-IT" b="1" u="sng" dirty="0">
                <a:hlinkClick r:id="rId3"/>
              </a:rPr>
              <a:t>http://officine.romamakers.org/category/progetti/</a:t>
            </a:r>
            <a:endParaRPr lang="it-IT" b="1" u="sng" dirty="0"/>
          </a:p>
          <a:p>
            <a:r>
              <a:rPr lang="it-IT" b="1" u="sng" dirty="0">
                <a:hlinkClick r:id="rId4"/>
              </a:rPr>
              <a:t>http://officine.romamakers.org/atelier-creativi-due-nuovi-seminari-nella%20serata-di-mercoledi-6-aprile/</a:t>
            </a:r>
            <a:endParaRPr lang="it-IT" b="1" dirty="0"/>
          </a:p>
          <a:p>
            <a:r>
              <a:rPr lang="it-IT" b="1" u="sng" dirty="0">
                <a:hlinkClick r:id="rId5"/>
              </a:rPr>
              <a:t>http://officine.romamakers.org/blog-roma-makers/</a:t>
            </a:r>
            <a:endParaRPr lang="it-IT" b="1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60479"/>
            <a:ext cx="3057525" cy="2286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7526" y="4360479"/>
            <a:ext cx="3651758" cy="2286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552" y="4320890"/>
            <a:ext cx="5347447" cy="238725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5238" y="663388"/>
            <a:ext cx="3793199" cy="140183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9955" y="2160588"/>
            <a:ext cx="2892046" cy="21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210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/>
              <a:t>GRUPPI FACEBOOK</a:t>
            </a:r>
            <a:br>
              <a:rPr lang="it-IT" b="1" dirty="0"/>
            </a:br>
            <a:r>
              <a:rPr lang="it-IT" b="1" dirty="0"/>
              <a:t>Animatori Digitali e Atelier Creativi </a:t>
            </a:r>
            <a:r>
              <a:rPr lang="it-IT" b="1" dirty="0" err="1"/>
              <a:t>Let’s</a:t>
            </a:r>
            <a:r>
              <a:rPr lang="it-IT" b="1" dirty="0"/>
              <a:t> go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399431" cy="4492002"/>
          </a:xfrm>
        </p:spPr>
        <p:txBody>
          <a:bodyPr>
            <a:normAutofit/>
          </a:bodyPr>
          <a:lstStyle/>
          <a:p>
            <a:r>
              <a:rPr lang="it-IT" dirty="0"/>
              <a:t>Una piazza virtuale rivolta ai nuovi Animatori Digitali della scuola italiana per condividere notizie, esperienze e strategie.</a:t>
            </a:r>
          </a:p>
          <a:p>
            <a:r>
              <a:rPr lang="it-IT" dirty="0"/>
              <a:t>Spazio di condivisione di informazioni (corsi e prodotti esclusivamente gratuiti) e buone pratiche.</a:t>
            </a:r>
          </a:p>
          <a:p>
            <a:pPr marL="0" indent="0">
              <a:buNone/>
            </a:pPr>
            <a:r>
              <a:rPr lang="it-IT" dirty="0"/>
              <a:t>Riferimenti:</a:t>
            </a:r>
          </a:p>
          <a:p>
            <a:r>
              <a:rPr lang="it-IT" b="1" dirty="0">
                <a:hlinkClick r:id="rId2"/>
              </a:rPr>
              <a:t>www.facebook.com/groups/AnimatoriDigitali/?fref=ts&amp;_nodl</a:t>
            </a:r>
            <a:endParaRPr lang="it-IT" b="1" dirty="0"/>
          </a:p>
          <a:p>
            <a:r>
              <a:rPr lang="it-IT" b="1" dirty="0">
                <a:hlinkClick r:id="rId3"/>
              </a:rPr>
              <a:t>https://www.facebook.com/groups/966049063486857/?fref=ts&amp;_nodl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447" y="4565377"/>
            <a:ext cx="2984553" cy="103563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447" y="1331259"/>
            <a:ext cx="2984553" cy="298455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655" y="5209313"/>
            <a:ext cx="7633853" cy="16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0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PIANO NAZIONALE SCUOLA DIGITALE PNSD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«In questo paradigma, </a:t>
            </a:r>
            <a:r>
              <a:rPr lang="it-IT" b="1" dirty="0"/>
              <a:t>le tecnologie diventano abilitanti, quotidiane, ordinarie, al servizio dell’attività scolastica, in primis le attività orientate alla formazione e all’apprendimento</a:t>
            </a:r>
            <a:r>
              <a:rPr lang="it-IT" dirty="0"/>
              <a:t>, ma anche l’amministrazione, contaminando – e di fatto ricongiungendoli – </a:t>
            </a:r>
            <a:r>
              <a:rPr lang="it-IT" b="1" dirty="0"/>
              <a:t>tutti gli ambienti della scuola: classi, ambienti comuni, spazi laboratoriali, spazi individuali e spazi informali</a:t>
            </a:r>
            <a:r>
              <a:rPr lang="it-IT" dirty="0"/>
              <a:t>. Con ricadute estese al territorio».</a:t>
            </a:r>
          </a:p>
          <a:p>
            <a:r>
              <a:rPr lang="it-IT" b="1" dirty="0"/>
              <a:t>«Gli obiettivi non cambiano</a:t>
            </a:r>
            <a:r>
              <a:rPr lang="it-IT" dirty="0"/>
              <a:t>, sono quelli del sistema educativo: </a:t>
            </a:r>
            <a:r>
              <a:rPr lang="it-IT" b="1" dirty="0"/>
              <a:t>le competenze degli studenti, i loro apprendimenti, i loro risultati, e l’impatto che avranno nella società come individui, cittadini e professionisti</a:t>
            </a:r>
            <a:r>
              <a:rPr lang="it-IT" dirty="0"/>
              <a:t>. Questi obiettivi saranno aggiornati nei contenuti e nei modi, per rispondere alle sfide di </a:t>
            </a:r>
            <a:r>
              <a:rPr lang="it-IT" b="1" dirty="0"/>
              <a:t>un mondo che cambia rapidamente, che richiede sempre di più agilità mentale, competenze trasversali e un ruolo attivo dei giovani»</a:t>
            </a:r>
            <a:r>
              <a:rPr lang="it-IT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060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BLOG</a:t>
            </a:r>
            <a:br>
              <a:rPr lang="it-IT" b="1" dirty="0"/>
            </a:br>
            <a:r>
              <a:rPr lang="it-IT" b="1" dirty="0"/>
              <a:t>designdidattico.com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6974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it-IT" b="1" dirty="0"/>
              <a:t>Blog del Prof. Emiliano Onori </a:t>
            </a:r>
            <a:r>
              <a:rPr lang="it-IT" dirty="0"/>
              <a:t>che propone una interessante riflessione sul Team Digitale. «</a:t>
            </a:r>
            <a:r>
              <a:rPr lang="it-IT" b="1" dirty="0"/>
              <a:t>E se includessimo anche gli studenti?</a:t>
            </a:r>
            <a:r>
              <a:rPr lang="it-IT" dirty="0"/>
              <a:t>»</a:t>
            </a:r>
          </a:p>
          <a:p>
            <a:pPr>
              <a:lnSpc>
                <a:spcPct val="120000"/>
              </a:lnSpc>
            </a:pPr>
            <a:r>
              <a:rPr lang="it-IT" dirty="0"/>
              <a:t>«</a:t>
            </a:r>
            <a:r>
              <a:rPr lang="it-IT" b="1" dirty="0"/>
              <a:t>Coinvolgere la comunità scolastica </a:t>
            </a:r>
            <a:r>
              <a:rPr lang="it-IT" dirty="0"/>
              <a:t>significa innanzi tutto </a:t>
            </a:r>
            <a:r>
              <a:rPr lang="it-IT" b="1" dirty="0"/>
              <a:t>mettere i docenti e gli amministrativi nella condizione di poter fruire di una comunicazione efficace e rapida</a:t>
            </a:r>
            <a:r>
              <a:rPr lang="it-IT" dirty="0"/>
              <a:t>. Allo stesso tempo </a:t>
            </a:r>
            <a:r>
              <a:rPr lang="it-IT" b="1" dirty="0"/>
              <a:t>tale coinvolgimento implica far emergere esperienze e buone pratiche</a:t>
            </a:r>
            <a:r>
              <a:rPr lang="it-IT" dirty="0"/>
              <a:t> (didattiche e, perché no, anche amministrative) che troppo spesso appartengono al sommerso lavoro scolastico».</a:t>
            </a:r>
          </a:p>
          <a:p>
            <a:pPr>
              <a:lnSpc>
                <a:spcPct val="120000"/>
              </a:lnSpc>
            </a:pPr>
            <a:r>
              <a:rPr lang="it-IT" dirty="0"/>
              <a:t>«</a:t>
            </a:r>
            <a:r>
              <a:rPr lang="it-IT" b="1" dirty="0"/>
              <a:t>I veri “portatori di interesse” </a:t>
            </a:r>
            <a:r>
              <a:rPr lang="it-IT" dirty="0"/>
              <a:t>cui deve andare il nostro impegno ed il nostro primo pensiero, didattico e tecnologico, </a:t>
            </a:r>
            <a:r>
              <a:rPr lang="it-IT" b="1" dirty="0"/>
              <a:t>sono e restano i nostri studenti</a:t>
            </a:r>
            <a:r>
              <a:rPr lang="it-IT" dirty="0"/>
              <a:t>, </a:t>
            </a:r>
            <a:r>
              <a:rPr lang="it-IT" b="1" dirty="0"/>
              <a:t>attorno ai quali va costruito un «mondo di innovazione» serio, consapevole e sostenibile</a:t>
            </a:r>
            <a:r>
              <a:rPr lang="it-IT" dirty="0"/>
              <a:t>».</a:t>
            </a:r>
          </a:p>
          <a:p>
            <a:r>
              <a:rPr lang="it-IT" b="1" dirty="0">
                <a:hlinkClick r:id="rId2"/>
              </a:rPr>
              <a:t>www.designdidattico.com</a:t>
            </a:r>
            <a:endParaRPr lang="it-IT" b="1" dirty="0"/>
          </a:p>
          <a:p>
            <a:r>
              <a:rPr lang="it-IT" b="1" dirty="0">
                <a:hlinkClick r:id="rId3"/>
              </a:rPr>
              <a:t>www.facebook.com/Designdidattico</a:t>
            </a:r>
            <a:endParaRPr lang="it-IT" b="1" dirty="0"/>
          </a:p>
          <a:p>
            <a:r>
              <a:rPr lang="it-IT" b="1" dirty="0">
                <a:hlinkClick r:id="rId4"/>
              </a:rPr>
              <a:t>www.twitter.com/Designdidattico</a:t>
            </a:r>
            <a:endParaRPr lang="it-IT" b="1" dirty="0"/>
          </a:p>
          <a:p>
            <a:r>
              <a:rPr lang="it-IT" b="1" dirty="0">
                <a:hlinkClick r:id="rId5"/>
              </a:rPr>
              <a:t>http://telegram.me/designdidattico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976" y="717274"/>
            <a:ext cx="4838024" cy="93919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4002" y="2160589"/>
            <a:ext cx="2917998" cy="29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071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BLOG</a:t>
            </a:r>
            <a:br>
              <a:rPr lang="it-IT" b="1" dirty="0"/>
            </a:br>
            <a:r>
              <a:rPr lang="it-IT" b="1" dirty="0"/>
              <a:t>designdidattico.com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9200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it-IT" b="1" dirty="0"/>
              <a:t>Il TEAM PER L’INNOVAZIONE STUDENTESCO può fornire:</a:t>
            </a:r>
          </a:p>
          <a:p>
            <a:pPr lvl="0"/>
            <a:r>
              <a:rPr lang="it-IT" dirty="0"/>
              <a:t>«</a:t>
            </a:r>
            <a:r>
              <a:rPr lang="it-IT" b="1" dirty="0"/>
              <a:t>Indicazioni su adozioni di libri di testo digitali</a:t>
            </a:r>
            <a:r>
              <a:rPr lang="it-IT" dirty="0"/>
              <a:t> (molti dei quali sono ancora, purtroppo, semplici pdf del cartaceo).</a:t>
            </a:r>
          </a:p>
          <a:p>
            <a:pPr lvl="0"/>
            <a:r>
              <a:rPr lang="it-IT" b="1" dirty="0"/>
              <a:t>Suggerimenti su modalità didattiche 2.0</a:t>
            </a:r>
            <a:r>
              <a:rPr lang="it-IT" dirty="0"/>
              <a:t>; non tutti gli studenti apprezzano, ad esempio, il «cooperative </a:t>
            </a:r>
            <a:r>
              <a:rPr lang="it-IT" dirty="0" err="1"/>
              <a:t>learning</a:t>
            </a:r>
            <a:r>
              <a:rPr lang="it-IT" dirty="0"/>
              <a:t>», mentre trovano piuttosto utile la «classe capovolta».</a:t>
            </a:r>
          </a:p>
          <a:p>
            <a:pPr lvl="0"/>
            <a:r>
              <a:rPr lang="it-IT" b="1" dirty="0"/>
              <a:t>Spunti per acquisti</a:t>
            </a:r>
            <a:r>
              <a:rPr lang="it-IT" dirty="0"/>
              <a:t> di LIM, notebook, </a:t>
            </a:r>
            <a:r>
              <a:rPr lang="it-IT" dirty="0" err="1"/>
              <a:t>tablet</a:t>
            </a:r>
            <a:r>
              <a:rPr lang="it-IT" dirty="0"/>
              <a:t>, workstation, stampanti 3D ed altro.</a:t>
            </a:r>
          </a:p>
          <a:p>
            <a:pPr lvl="0"/>
            <a:r>
              <a:rPr lang="it-IT" b="1" dirty="0"/>
              <a:t>Proposte per la partecipazione a convegni realmente interessanti</a:t>
            </a:r>
            <a:r>
              <a:rPr lang="it-IT" dirty="0"/>
              <a:t> per il corpo studentesco (penso al recente </a:t>
            </a:r>
            <a:r>
              <a:rPr lang="it-IT" b="1" dirty="0"/>
              <a:t>Festival della Didattica Digitale di Lucca</a:t>
            </a:r>
            <a:r>
              <a:rPr lang="it-IT" dirty="0"/>
              <a:t>).</a:t>
            </a:r>
          </a:p>
          <a:p>
            <a:pPr lvl="0"/>
            <a:r>
              <a:rPr lang="it-IT" b="1" dirty="0"/>
              <a:t>Consigli sull’implementazione di infrastrutture</a:t>
            </a:r>
            <a:r>
              <a:rPr lang="it-IT" dirty="0"/>
              <a:t> software come le piattaforme didattiche (“</a:t>
            </a:r>
            <a:r>
              <a:rPr lang="it-IT" dirty="0" err="1"/>
              <a:t>Edmodo</a:t>
            </a:r>
            <a:r>
              <a:rPr lang="it-IT" dirty="0"/>
              <a:t>”, “</a:t>
            </a:r>
            <a:r>
              <a:rPr lang="it-IT" dirty="0" err="1"/>
              <a:t>Fidenia</a:t>
            </a:r>
            <a:r>
              <a:rPr lang="it-IT" dirty="0"/>
              <a:t>”, “Google </a:t>
            </a:r>
            <a:r>
              <a:rPr lang="it-IT" dirty="0" err="1"/>
              <a:t>Apps</a:t>
            </a:r>
            <a:r>
              <a:rPr lang="it-IT" dirty="0"/>
              <a:t> for </a:t>
            </a:r>
            <a:r>
              <a:rPr lang="it-IT" dirty="0" err="1"/>
              <a:t>Education</a:t>
            </a:r>
            <a:r>
              <a:rPr lang="it-IT" dirty="0"/>
              <a:t>” che gli studenti del team potrebbero sperimentare come “beta tester” per poi estenderle al resto della comunità degli alunni).</a:t>
            </a:r>
          </a:p>
          <a:p>
            <a:pPr lvl="0"/>
            <a:r>
              <a:rPr lang="it-IT" b="1" dirty="0"/>
              <a:t>Ispirazioni su tutto quel mondo</a:t>
            </a:r>
            <a:r>
              <a:rPr lang="it-IT" dirty="0"/>
              <a:t> (digitale e non) che ad un docente non verrà mai in mente!»</a:t>
            </a:r>
          </a:p>
          <a:p>
            <a:r>
              <a:rPr lang="it-IT" b="1" dirty="0">
                <a:hlinkClick r:id="rId2"/>
              </a:rPr>
              <a:t>www.festivaldidatticadigitale.it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2874897"/>
            <a:ext cx="2917998" cy="21772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976" y="717274"/>
            <a:ext cx="4838024" cy="9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489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GRUPPO</a:t>
            </a:r>
            <a:br>
              <a:rPr lang="it-IT" b="1" dirty="0"/>
            </a:br>
            <a:r>
              <a:rPr lang="it-IT" b="1" dirty="0" err="1"/>
              <a:t>insegnantiduepuntozero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92002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«Questo è </a:t>
            </a:r>
            <a:r>
              <a:rPr lang="it-IT" b="1" dirty="0"/>
              <a:t>un gruppo dove provare </a:t>
            </a:r>
            <a:r>
              <a:rPr lang="it-IT" dirty="0"/>
              <a:t>(</a:t>
            </a:r>
            <a:r>
              <a:rPr lang="it-IT" b="1" dirty="0"/>
              <a:t>insieme</a:t>
            </a:r>
            <a:r>
              <a:rPr lang="it-IT" dirty="0"/>
              <a:t>) </a:t>
            </a:r>
            <a:r>
              <a:rPr lang="it-IT" b="1" dirty="0"/>
              <a:t>a definire un’idea di scuola che punti al miglioramento dell’apprendimento rispondendo ai nuovi bisogni degli studenti del 21° secolo</a:t>
            </a:r>
            <a:r>
              <a:rPr lang="it-IT" dirty="0"/>
              <a:t>.</a:t>
            </a:r>
          </a:p>
          <a:p>
            <a:r>
              <a:rPr lang="it-IT" b="1" dirty="0"/>
              <a:t>Non possiamo fare una scuola che non sia com’è la vita che vivono fuori dalla scuola,</a:t>
            </a:r>
            <a:r>
              <a:rPr lang="it-IT" dirty="0"/>
              <a:t> e loro imparano anche fuori. Il problema è </a:t>
            </a:r>
            <a:r>
              <a:rPr lang="it-IT" b="1" dirty="0"/>
              <a:t>il disagio che sempre più spesso si manifesta nei confronti della scuola</a:t>
            </a:r>
            <a:r>
              <a:rPr lang="it-IT" dirty="0"/>
              <a:t>, </a:t>
            </a:r>
            <a:r>
              <a:rPr lang="it-IT" b="1" dirty="0"/>
              <a:t>troppo diversa rispetto alla loro vita</a:t>
            </a:r>
            <a:r>
              <a:rPr lang="it-IT" dirty="0"/>
              <a:t>. Noi dobbiamo far sì che non stiano male a scuola e di </a:t>
            </a:r>
            <a:r>
              <a:rPr lang="it-IT" b="1" dirty="0"/>
              <a:t>provare a trovare un </a:t>
            </a:r>
            <a:r>
              <a:rPr lang="it-IT" dirty="0"/>
              <a:t>«</a:t>
            </a:r>
            <a:r>
              <a:rPr lang="it-IT" b="1" dirty="0"/>
              <a:t>incontro</a:t>
            </a:r>
            <a:r>
              <a:rPr lang="it-IT" dirty="0"/>
              <a:t>» è tutto a carico nostro e non loro.</a:t>
            </a:r>
          </a:p>
          <a:p>
            <a:r>
              <a:rPr lang="it-IT" dirty="0"/>
              <a:t>Il gruppo </a:t>
            </a:r>
            <a:r>
              <a:rPr lang="it-IT" b="1" dirty="0"/>
              <a:t>Insegnanti 2.0 vuole anche essere punto d’incontro per tutti i docenti che hanno già fatto esperienza o stanno iniziando a farne in Classi 2.0 o Scuole 2.0</a:t>
            </a:r>
            <a:r>
              <a:rPr lang="it-IT" dirty="0"/>
              <a:t>.</a:t>
            </a:r>
          </a:p>
          <a:p>
            <a:r>
              <a:rPr lang="it-IT" b="1" dirty="0"/>
              <a:t>Il gruppo nasce dopo le numerose adesioni al gruppo Insegnanti 2.0</a:t>
            </a:r>
            <a:r>
              <a:rPr lang="it-IT" dirty="0"/>
              <a:t>».</a:t>
            </a:r>
          </a:p>
          <a:p>
            <a:r>
              <a:rPr lang="it-IT" b="1" dirty="0">
                <a:hlinkClick r:id="rId2"/>
              </a:rPr>
              <a:t>https://insegnantiduepuntozero.wordpress.com/about</a:t>
            </a:r>
            <a:endParaRPr lang="it-IT" b="1" dirty="0"/>
          </a:p>
          <a:p>
            <a:r>
              <a:rPr lang="it-IT" b="1" dirty="0">
                <a:hlinkClick r:id="rId3"/>
              </a:rPr>
              <a:t>https://m.facebook.com/insegnantiduepuntozero</a:t>
            </a:r>
            <a:endParaRPr lang="it-IT" b="1" dirty="0"/>
          </a:p>
          <a:p>
            <a:r>
              <a:rPr lang="it-IT" b="1" dirty="0">
                <a:hlinkClick r:id="rId4"/>
              </a:rPr>
              <a:t>https://m.facebook.com/groups/insegnantiduepuntozero/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3050" y="354106"/>
            <a:ext cx="3028950" cy="15144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8226" y="2137705"/>
            <a:ext cx="2953774" cy="185130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8227" y="4261964"/>
            <a:ext cx="2953774" cy="22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779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Trasformare i laboratori</a:t>
            </a:r>
            <a:br>
              <a:rPr lang="it-IT" b="1" dirty="0"/>
            </a:br>
            <a:r>
              <a:rPr lang="it-IT" b="1" dirty="0"/>
              <a:t> FAB LAB </a:t>
            </a:r>
            <a:r>
              <a:rPr lang="it-IT" dirty="0"/>
              <a:t>(</a:t>
            </a:r>
            <a:r>
              <a:rPr lang="it-IT" dirty="0" err="1"/>
              <a:t>Fabrication</a:t>
            </a:r>
            <a:r>
              <a:rPr lang="it-IT" dirty="0"/>
              <a:t> </a:t>
            </a:r>
            <a:r>
              <a:rPr lang="it-IT" dirty="0" err="1"/>
              <a:t>Laboratory</a:t>
            </a:r>
            <a:r>
              <a:rPr lang="it-IT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92002"/>
          </a:xfrm>
        </p:spPr>
        <p:txBody>
          <a:bodyPr>
            <a:normAutofit/>
          </a:bodyPr>
          <a:lstStyle/>
          <a:p>
            <a:r>
              <a:rPr lang="it-IT" dirty="0"/>
              <a:t>I </a:t>
            </a:r>
            <a:r>
              <a:rPr lang="it-IT" b="1" dirty="0" err="1"/>
              <a:t>Fab</a:t>
            </a:r>
            <a:r>
              <a:rPr lang="it-IT" b="1" dirty="0"/>
              <a:t> Lab </a:t>
            </a:r>
            <a:r>
              <a:rPr lang="it-IT" dirty="0"/>
              <a:t>(</a:t>
            </a:r>
            <a:r>
              <a:rPr lang="it-IT" b="1" dirty="0" err="1"/>
              <a:t>Fabrication</a:t>
            </a:r>
            <a:r>
              <a:rPr lang="it-IT" b="1" dirty="0"/>
              <a:t> </a:t>
            </a:r>
            <a:r>
              <a:rPr lang="it-IT" b="1" dirty="0" err="1"/>
              <a:t>Laboratory</a:t>
            </a:r>
            <a:r>
              <a:rPr lang="it-IT" dirty="0"/>
              <a:t>) rappresentano un </a:t>
            </a:r>
            <a:r>
              <a:rPr lang="it-IT" b="1" dirty="0"/>
              <a:t>esempio notevole </a:t>
            </a:r>
            <a:r>
              <a:rPr lang="it-IT" dirty="0"/>
              <a:t>tra i </a:t>
            </a:r>
            <a:r>
              <a:rPr lang="it-IT" b="1" dirty="0"/>
              <a:t>laboratori di ultima generazione </a:t>
            </a:r>
            <a:r>
              <a:rPr lang="it-IT" dirty="0"/>
              <a:t>e possono essere definiti come </a:t>
            </a:r>
            <a:r>
              <a:rPr lang="it-IT" b="1" dirty="0"/>
              <a:t>ambienti attrezzati con tecnologie di fabbricazione digitale volti alla prototipazione</a:t>
            </a:r>
            <a:r>
              <a:rPr lang="it-IT" dirty="0"/>
              <a:t>, </a:t>
            </a:r>
            <a:r>
              <a:rPr lang="it-IT" b="1" dirty="0"/>
              <a:t>votati all'invenzione e all'innovazione</a:t>
            </a:r>
            <a:r>
              <a:rPr lang="it-IT" dirty="0"/>
              <a:t>.</a:t>
            </a:r>
          </a:p>
          <a:p>
            <a:r>
              <a:rPr lang="it-IT" dirty="0"/>
              <a:t>Sono </a:t>
            </a:r>
            <a:r>
              <a:rPr lang="it-IT" b="1" dirty="0"/>
              <a:t>ambienti di apprendimento per creare</a:t>
            </a:r>
            <a:r>
              <a:rPr lang="it-IT" dirty="0"/>
              <a:t>, </a:t>
            </a:r>
            <a:r>
              <a:rPr lang="it-IT" b="1" dirty="0"/>
              <a:t>giocare</a:t>
            </a:r>
            <a:r>
              <a:rPr lang="it-IT" dirty="0"/>
              <a:t>, </a:t>
            </a:r>
            <a:r>
              <a:rPr lang="it-IT" b="1" dirty="0"/>
              <a:t>apprendere</a:t>
            </a:r>
            <a:r>
              <a:rPr lang="it-IT" dirty="0"/>
              <a:t>, </a:t>
            </a:r>
            <a:r>
              <a:rPr lang="it-IT" b="1" dirty="0"/>
              <a:t>educare</a:t>
            </a:r>
            <a:r>
              <a:rPr lang="it-IT" dirty="0"/>
              <a:t>, </a:t>
            </a:r>
            <a:r>
              <a:rPr lang="it-IT" b="1" dirty="0"/>
              <a:t>inventare</a:t>
            </a:r>
            <a:r>
              <a:rPr lang="it-IT" dirty="0"/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282903"/>
            <a:ext cx="2857500" cy="18478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1" y="3417435"/>
            <a:ext cx="2857500" cy="21403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639" y="4175556"/>
            <a:ext cx="6691925" cy="24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606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Trasformare i laboratori</a:t>
            </a:r>
            <a:br>
              <a:rPr lang="it-IT" b="1" dirty="0"/>
            </a:br>
            <a:r>
              <a:rPr lang="it-IT" b="1" dirty="0"/>
              <a:t> FAB LAB </a:t>
            </a:r>
            <a:r>
              <a:rPr lang="it-IT" dirty="0"/>
              <a:t>(</a:t>
            </a:r>
            <a:r>
              <a:rPr lang="it-IT" dirty="0" err="1"/>
              <a:t>Fabrication</a:t>
            </a:r>
            <a:r>
              <a:rPr lang="it-IT" dirty="0"/>
              <a:t> </a:t>
            </a:r>
            <a:r>
              <a:rPr lang="it-IT" dirty="0" err="1"/>
              <a:t>Laboratory</a:t>
            </a:r>
            <a:r>
              <a:rPr lang="it-IT" dirty="0"/>
              <a:t>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048723"/>
          </a:xfrm>
        </p:spPr>
        <p:txBody>
          <a:bodyPr>
            <a:normAutofit fontScale="92500"/>
          </a:bodyPr>
          <a:lstStyle/>
          <a:p>
            <a:r>
              <a:rPr lang="it-IT" dirty="0"/>
              <a:t>Un </a:t>
            </a:r>
            <a:r>
              <a:rPr lang="it-IT" b="1" dirty="0" err="1"/>
              <a:t>Fab</a:t>
            </a:r>
            <a:r>
              <a:rPr lang="it-IT" b="1" dirty="0"/>
              <a:t> Lab è un laboratorio equipaggiato con software per la modellazione e la progettazione</a:t>
            </a:r>
            <a:r>
              <a:rPr lang="it-IT" dirty="0"/>
              <a:t>, </a:t>
            </a:r>
            <a:r>
              <a:rPr lang="it-IT" b="1" dirty="0"/>
              <a:t>schede e accessori elettronici</a:t>
            </a:r>
            <a:r>
              <a:rPr lang="it-IT" dirty="0"/>
              <a:t>, </a:t>
            </a:r>
            <a:r>
              <a:rPr lang="it-IT" b="1" dirty="0"/>
              <a:t>strumentazione tradizionale e macchine a controllo numerico capaci di lavorare con materiali diversi</a:t>
            </a:r>
            <a:r>
              <a:rPr lang="it-IT" dirty="0"/>
              <a:t>.</a:t>
            </a:r>
          </a:p>
          <a:p>
            <a:r>
              <a:rPr lang="it-IT" dirty="0"/>
              <a:t>Un </a:t>
            </a:r>
            <a:r>
              <a:rPr lang="it-IT" dirty="0" err="1"/>
              <a:t>Fab</a:t>
            </a:r>
            <a:r>
              <a:rPr lang="it-IT" dirty="0"/>
              <a:t> Lab è aperto e quindi </a:t>
            </a:r>
            <a:r>
              <a:rPr lang="it-IT" b="1" dirty="0"/>
              <a:t>aiuta la crescita di comunità di studenti</a:t>
            </a:r>
            <a:r>
              <a:rPr lang="it-IT" dirty="0"/>
              <a:t>, </a:t>
            </a:r>
            <a:r>
              <a:rPr lang="it-IT" b="1" dirty="0"/>
              <a:t>educatori</a:t>
            </a:r>
            <a:r>
              <a:rPr lang="it-IT" dirty="0"/>
              <a:t>, </a:t>
            </a:r>
            <a:r>
              <a:rPr lang="it-IT" b="1" dirty="0"/>
              <a:t>tecnologi</a:t>
            </a:r>
            <a:r>
              <a:rPr lang="it-IT" dirty="0"/>
              <a:t>, </a:t>
            </a:r>
            <a:r>
              <a:rPr lang="it-IT" b="1" dirty="0"/>
              <a:t>ricercatori</a:t>
            </a:r>
            <a:r>
              <a:rPr lang="it-IT" dirty="0"/>
              <a:t>, </a:t>
            </a:r>
            <a:r>
              <a:rPr lang="it-IT" b="1" dirty="0"/>
              <a:t>maker e innovatori</a:t>
            </a:r>
            <a:r>
              <a:rPr lang="it-IT" dirty="0"/>
              <a:t>, all’interno della quale </a:t>
            </a:r>
            <a:r>
              <a:rPr lang="it-IT" b="1" dirty="0"/>
              <a:t>è possibile collaborare e scambiare tecniche e conoscenza</a:t>
            </a:r>
            <a:r>
              <a:rPr lang="it-IT" dirty="0"/>
              <a:t>.</a:t>
            </a:r>
          </a:p>
          <a:p>
            <a:r>
              <a:rPr lang="it-IT" b="1" u="sng" dirty="0">
                <a:hlinkClick r:id="rId2"/>
              </a:rPr>
              <a:t>www.makerspaceforeducation.com/</a:t>
            </a:r>
            <a:endParaRPr lang="it-IT" b="1" u="sng" dirty="0"/>
          </a:p>
          <a:p>
            <a:r>
              <a:rPr lang="it-IT" b="1" u="sng" dirty="0">
                <a:hlinkClick r:id="rId3"/>
              </a:rPr>
              <a:t>www.fablabascuola.it/cos-e-un-fablab.html</a:t>
            </a:r>
            <a:endParaRPr lang="it-IT" b="1" u="sng" dirty="0"/>
          </a:p>
          <a:p>
            <a:r>
              <a:rPr lang="it-IT" b="1" u="sng" dirty="0">
                <a:hlinkClick r:id="rId4"/>
              </a:rPr>
              <a:t>www.fabfoundation.org</a:t>
            </a: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0" y="1282903"/>
            <a:ext cx="2857500" cy="18478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501" y="3417435"/>
            <a:ext cx="2857500" cy="214036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655" y="5209313"/>
            <a:ext cx="7633853" cy="16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972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Trasformare i laboratori</a:t>
            </a:r>
            <a:br>
              <a:rPr lang="it-IT" b="1" dirty="0"/>
            </a:br>
            <a:r>
              <a:rPr lang="it-IT" b="1" dirty="0"/>
              <a:t> FAB LAB </a:t>
            </a:r>
            <a:r>
              <a:rPr lang="it-IT" dirty="0"/>
              <a:t>(</a:t>
            </a:r>
            <a:r>
              <a:rPr lang="it-IT" dirty="0" err="1"/>
              <a:t>Fabrication</a:t>
            </a:r>
            <a:r>
              <a:rPr lang="it-IT" dirty="0"/>
              <a:t> </a:t>
            </a:r>
            <a:r>
              <a:rPr lang="it-IT" dirty="0" err="1"/>
              <a:t>Laboratory</a:t>
            </a:r>
            <a:r>
              <a:rPr lang="it-IT" dirty="0"/>
              <a:t>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697411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La ricetta del </a:t>
            </a:r>
            <a:r>
              <a:rPr lang="it-IT" b="1" cap="all" dirty="0" err="1"/>
              <a:t>F</a:t>
            </a:r>
            <a:r>
              <a:rPr lang="it-IT" b="1" dirty="0" err="1"/>
              <a:t>ab</a:t>
            </a:r>
            <a:r>
              <a:rPr lang="it-IT" b="1" cap="all" dirty="0"/>
              <a:t> L</a:t>
            </a:r>
            <a:r>
              <a:rPr lang="it-IT" b="1" dirty="0"/>
              <a:t>ab</a:t>
            </a:r>
            <a:r>
              <a:rPr lang="it-IT" b="1" cap="all" dirty="0"/>
              <a:t> </a:t>
            </a:r>
            <a:r>
              <a:rPr lang="it-IT" dirty="0"/>
              <a:t>viene da lontano e </a:t>
            </a:r>
            <a:r>
              <a:rPr lang="it-IT" b="1" dirty="0"/>
              <a:t>risale al 2001</a:t>
            </a:r>
            <a:r>
              <a:rPr lang="it-IT" dirty="0"/>
              <a:t>, quando </a:t>
            </a:r>
            <a:r>
              <a:rPr lang="it-IT" b="1" dirty="0"/>
              <a:t>Neil </a:t>
            </a:r>
            <a:r>
              <a:rPr lang="it-IT" b="1" dirty="0" err="1"/>
              <a:t>Gershenfeld</a:t>
            </a:r>
            <a:r>
              <a:rPr lang="it-IT" dirty="0"/>
              <a:t>, </a:t>
            </a:r>
            <a:r>
              <a:rPr lang="it-IT" b="1" dirty="0"/>
              <a:t>docente al Massachusetts </a:t>
            </a:r>
            <a:r>
              <a:rPr lang="it-IT" b="1" dirty="0" err="1"/>
              <a:t>Institute</a:t>
            </a:r>
            <a:r>
              <a:rPr lang="it-IT" b="1" dirty="0"/>
              <a:t> of Technology </a:t>
            </a:r>
            <a:r>
              <a:rPr lang="it-IT" dirty="0"/>
              <a:t>(MIT), utilizza questa sigla </a:t>
            </a:r>
            <a:r>
              <a:rPr lang="it-IT" b="1" dirty="0"/>
              <a:t>per la prima volta in un corso rivolto agli studenti</a:t>
            </a:r>
            <a:r>
              <a:rPr lang="it-IT" dirty="0"/>
              <a:t>, «</a:t>
            </a:r>
            <a:r>
              <a:rPr lang="it-IT" b="1" dirty="0"/>
              <a:t>How to </a:t>
            </a:r>
            <a:r>
              <a:rPr lang="it-IT" b="1" dirty="0" err="1"/>
              <a:t>make</a:t>
            </a:r>
            <a:r>
              <a:rPr lang="it-IT" b="1" dirty="0"/>
              <a:t> (</a:t>
            </a:r>
            <a:r>
              <a:rPr lang="it-IT" b="1" dirty="0" err="1"/>
              <a:t>almost</a:t>
            </a:r>
            <a:r>
              <a:rPr lang="it-IT" b="1" dirty="0"/>
              <a:t>) </a:t>
            </a:r>
            <a:r>
              <a:rPr lang="it-IT" b="1" dirty="0" err="1"/>
              <a:t>anything</a:t>
            </a:r>
            <a:r>
              <a:rPr lang="it-IT" dirty="0"/>
              <a:t>».</a:t>
            </a:r>
          </a:p>
          <a:p>
            <a:r>
              <a:rPr lang="it-IT" dirty="0"/>
              <a:t>Il </a:t>
            </a:r>
            <a:r>
              <a:rPr lang="it-IT" cap="all" dirty="0" err="1"/>
              <a:t>F</a:t>
            </a:r>
            <a:r>
              <a:rPr lang="it-IT" dirty="0" err="1"/>
              <a:t>ab</a:t>
            </a:r>
            <a:r>
              <a:rPr lang="it-IT" cap="all" dirty="0"/>
              <a:t> L</a:t>
            </a:r>
            <a:r>
              <a:rPr lang="it-IT" dirty="0"/>
              <a:t>ab è quindi </a:t>
            </a:r>
            <a:r>
              <a:rPr lang="it-IT" b="1" dirty="0"/>
              <a:t>un laboratorio di nuova generazione che consente agli studenti di toccare con mano le potenzialità delle tecnologie applicate ai materiali </a:t>
            </a:r>
            <a:r>
              <a:rPr lang="it-IT" dirty="0"/>
              <a:t>(BITS AND ATOMS) come, ad esempio, </a:t>
            </a:r>
            <a:r>
              <a:rPr lang="it-IT" b="1" dirty="0"/>
              <a:t>le stampanti</a:t>
            </a:r>
            <a:r>
              <a:rPr lang="it-IT" dirty="0"/>
              <a:t>, </a:t>
            </a:r>
            <a:r>
              <a:rPr lang="it-IT" b="1" dirty="0"/>
              <a:t>gli scanner 3D e i linguaggi di programmazione per le schede Arduino</a:t>
            </a:r>
            <a:r>
              <a:rPr lang="it-IT" dirty="0"/>
              <a:t>.</a:t>
            </a:r>
          </a:p>
          <a:p>
            <a:r>
              <a:rPr lang="it-IT" dirty="0"/>
              <a:t>Il </a:t>
            </a:r>
            <a:r>
              <a:rPr lang="it-IT" cap="all" dirty="0" err="1"/>
              <a:t>F</a:t>
            </a:r>
            <a:r>
              <a:rPr lang="it-IT" dirty="0" err="1"/>
              <a:t>ab</a:t>
            </a:r>
            <a:r>
              <a:rPr lang="it-IT" cap="all" dirty="0"/>
              <a:t> L</a:t>
            </a:r>
            <a:r>
              <a:rPr lang="it-IT" dirty="0"/>
              <a:t>ab </a:t>
            </a:r>
            <a:r>
              <a:rPr lang="it-IT" b="1" dirty="0"/>
              <a:t>è uno strumento per accrescere le competenze digitali così importanti per confrontarsi con l’Europa</a:t>
            </a:r>
            <a:r>
              <a:rPr lang="it-IT" dirty="0"/>
              <a:t>.</a:t>
            </a:r>
          </a:p>
          <a:p>
            <a:r>
              <a:rPr lang="it-IT" dirty="0"/>
              <a:t>Lo scopo del laboratorio è essenzialmente quello di</a:t>
            </a:r>
            <a:r>
              <a:rPr lang="it-IT" b="1" dirty="0"/>
              <a:t> consentire agli studenti di sperimentare le nuove tecnologie digitali</a:t>
            </a:r>
            <a:r>
              <a:rPr lang="it-IT" dirty="0"/>
              <a:t> </a:t>
            </a:r>
            <a:r>
              <a:rPr lang="it-IT" b="1" dirty="0"/>
              <a:t>in un clima didattico cooperativo e di proprietà intellettuale aperta</a:t>
            </a:r>
            <a:r>
              <a:rPr lang="it-IT" dirty="0"/>
              <a:t>, in pratica «</a:t>
            </a:r>
            <a:r>
              <a:rPr lang="it-IT" b="1" dirty="0"/>
              <a:t>open source</a:t>
            </a:r>
            <a:r>
              <a:rPr lang="it-IT" dirty="0"/>
              <a:t>»: questa </a:t>
            </a:r>
            <a:r>
              <a:rPr lang="it-IT" b="1" dirty="0"/>
              <a:t>è la filosofia dei cosiddetti </a:t>
            </a:r>
            <a:r>
              <a:rPr lang="it-IT" dirty="0"/>
              <a:t>«</a:t>
            </a:r>
            <a:r>
              <a:rPr lang="it-IT" b="1" dirty="0"/>
              <a:t>maker</a:t>
            </a:r>
            <a:r>
              <a:rPr lang="it-IT" dirty="0"/>
              <a:t>».</a:t>
            </a:r>
          </a:p>
          <a:p>
            <a:r>
              <a:rPr lang="it-IT" b="1" dirty="0"/>
              <a:t>I nuovi </a:t>
            </a:r>
            <a:r>
              <a:rPr lang="it-IT" dirty="0"/>
              <a:t>«</a:t>
            </a:r>
            <a:r>
              <a:rPr lang="it-IT" b="1" dirty="0"/>
              <a:t>maker</a:t>
            </a:r>
            <a:r>
              <a:rPr lang="it-IT" dirty="0"/>
              <a:t>»</a:t>
            </a:r>
            <a:r>
              <a:rPr lang="it-IT" b="1" dirty="0"/>
              <a:t> </a:t>
            </a:r>
            <a:r>
              <a:rPr lang="it-IT" dirty="0"/>
              <a:t>si interessano di tecnologia e sviluppano la loro creatività cercando di </a:t>
            </a:r>
            <a:r>
              <a:rPr lang="it-IT" b="1" dirty="0"/>
              <a:t>inventare qualcosa da realizzare autonomamente e poi condividere</a:t>
            </a:r>
            <a:r>
              <a:rPr lang="it-IT" dirty="0"/>
              <a:t>.</a:t>
            </a:r>
          </a:p>
        </p:txBody>
      </p:sp>
      <p:pic>
        <p:nvPicPr>
          <p:cNvPr id="7" name="Immagine 6" descr="FIORENZUOLA BIBLIOT.05.09.2014 (31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330200"/>
            <a:ext cx="28575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1" y="2539819"/>
            <a:ext cx="2857500" cy="190455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0" y="4748991"/>
            <a:ext cx="2857500" cy="1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766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Trasformare i laboratori</a:t>
            </a:r>
            <a:br>
              <a:rPr lang="it-IT" b="1" dirty="0"/>
            </a:br>
            <a:r>
              <a:rPr lang="it-IT" b="1" dirty="0"/>
              <a:t> FAB LAB </a:t>
            </a:r>
            <a:r>
              <a:rPr lang="it-IT" dirty="0"/>
              <a:t>(</a:t>
            </a:r>
            <a:r>
              <a:rPr lang="it-IT" dirty="0" err="1"/>
              <a:t>Fabrication</a:t>
            </a:r>
            <a:r>
              <a:rPr lang="it-IT" dirty="0"/>
              <a:t> </a:t>
            </a:r>
            <a:r>
              <a:rPr lang="it-IT" dirty="0" err="1"/>
              <a:t>Laboratory</a:t>
            </a:r>
            <a:r>
              <a:rPr lang="it-IT" dirty="0"/>
              <a:t>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92002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Il </a:t>
            </a:r>
            <a:r>
              <a:rPr lang="it-IT" b="1" dirty="0" err="1"/>
              <a:t>Fab</a:t>
            </a:r>
            <a:r>
              <a:rPr lang="it-IT" b="1" dirty="0"/>
              <a:t> Lab </a:t>
            </a:r>
            <a:r>
              <a:rPr lang="it-IT" dirty="0"/>
              <a:t>non è solo uno strumento innovativo di formazione, ma un </a:t>
            </a:r>
            <a:r>
              <a:rPr lang="it-IT" b="1" dirty="0"/>
              <a:t>nuovo stimolo alla collaborazione tra scuola e impresa</a:t>
            </a:r>
            <a:r>
              <a:rPr lang="it-IT" dirty="0"/>
              <a:t>. </a:t>
            </a:r>
            <a:r>
              <a:rPr lang="it-IT" b="1" dirty="0"/>
              <a:t>La scuola si apre al territorio per diventare una leva di sviluppo importante e un punto di contatto fra educazione e mondo del lavoro</a:t>
            </a:r>
            <a:r>
              <a:rPr lang="it-IT" dirty="0"/>
              <a:t>.</a:t>
            </a:r>
          </a:p>
          <a:p>
            <a:r>
              <a:rPr lang="it-IT" dirty="0"/>
              <a:t>Il vantaggio è avere </a:t>
            </a:r>
            <a:r>
              <a:rPr lang="it-IT" b="1" dirty="0"/>
              <a:t>un ambiente d’apprendimento destrutturato dal classico </a:t>
            </a:r>
            <a:r>
              <a:rPr lang="it-IT" b="1" dirty="0" err="1"/>
              <a:t>setting</a:t>
            </a:r>
            <a:r>
              <a:rPr lang="it-IT" b="1" dirty="0"/>
              <a:t> d’aula dove anche ragazzi con comportamenti difficili</a:t>
            </a:r>
            <a:r>
              <a:rPr lang="it-IT" dirty="0"/>
              <a:t>, con vissuti pesanti, </a:t>
            </a:r>
            <a:r>
              <a:rPr lang="it-IT" b="1" dirty="0"/>
              <a:t>con bisogni educativi speciali possono sperimentare l’inclusione e acquisire competenze</a:t>
            </a:r>
            <a:r>
              <a:rPr lang="it-IT" dirty="0"/>
              <a:t>.</a:t>
            </a:r>
          </a:p>
          <a:p>
            <a:r>
              <a:rPr lang="it-IT" dirty="0"/>
              <a:t>Anche </a:t>
            </a:r>
            <a:r>
              <a:rPr lang="it-IT" b="1" dirty="0"/>
              <a:t>il ruolo tradizionale di insegnante e studente viene innovato</a:t>
            </a:r>
            <a:r>
              <a:rPr lang="it-IT" dirty="0"/>
              <a:t> e </a:t>
            </a:r>
            <a:r>
              <a:rPr lang="it-IT" b="1" dirty="0"/>
              <a:t>tutti</a:t>
            </a:r>
            <a:r>
              <a:rPr lang="it-IT" dirty="0"/>
              <a:t> (anche persone esterne alla scuola) </a:t>
            </a:r>
            <a:r>
              <a:rPr lang="it-IT" b="1" dirty="0"/>
              <a:t>possono avere un contributo da portare e da condividere</a:t>
            </a:r>
            <a:r>
              <a:rPr lang="it-IT" dirty="0"/>
              <a:t>: lo spazio del </a:t>
            </a:r>
            <a:r>
              <a:rPr lang="it-IT" dirty="0" err="1"/>
              <a:t>Fab</a:t>
            </a:r>
            <a:r>
              <a:rPr lang="it-IT" dirty="0"/>
              <a:t> Lab permette di </a:t>
            </a:r>
            <a:r>
              <a:rPr lang="it-IT" b="1" dirty="0"/>
              <a:t>ritrovarsi per scoprire</a:t>
            </a:r>
            <a:r>
              <a:rPr lang="it-IT" dirty="0"/>
              <a:t>, </a:t>
            </a:r>
            <a:r>
              <a:rPr lang="it-IT" b="1" dirty="0"/>
              <a:t>inventare</a:t>
            </a:r>
            <a:r>
              <a:rPr lang="it-IT" dirty="0"/>
              <a:t>, </a:t>
            </a:r>
            <a:r>
              <a:rPr lang="it-IT" b="1" dirty="0"/>
              <a:t>creare e dare forma alle idee scambiando le conoscenze necessarie per poterle sviluppare</a:t>
            </a:r>
            <a:r>
              <a:rPr lang="it-IT" dirty="0"/>
              <a:t>.​</a:t>
            </a:r>
          </a:p>
          <a:p>
            <a:r>
              <a:rPr lang="it-IT" b="1" dirty="0"/>
              <a:t>La finalità educativa di questo progetto </a:t>
            </a:r>
            <a:r>
              <a:rPr lang="it-IT" dirty="0"/>
              <a:t>non è la rincorsa alle ultime tecnologie e il loro utilizzo «usa e getta», ma </a:t>
            </a:r>
            <a:r>
              <a:rPr lang="it-IT" b="1" dirty="0"/>
              <a:t>educare insegnanti e studenti ad un uso consapevole e creativo degli strumenti digitali</a:t>
            </a:r>
            <a:r>
              <a:rPr lang="it-IT" dirty="0"/>
              <a:t>. I </a:t>
            </a:r>
            <a:r>
              <a:rPr lang="it-IT" dirty="0" err="1"/>
              <a:t>Fab</a:t>
            </a:r>
            <a:r>
              <a:rPr lang="it-IT" dirty="0"/>
              <a:t> Lab permettono inoltre di </a:t>
            </a:r>
            <a:r>
              <a:rPr lang="it-IT" b="1" dirty="0"/>
              <a:t>affrontare in modo innovativo la didattica per alunni con particolari bisogni educativi che spesso trovano nella tecnologia un grande facilitatore in grado di accelerare i processi di comprensione e formazione</a:t>
            </a:r>
            <a:r>
              <a:rPr lang="it-IT" dirty="0"/>
              <a:t>.</a:t>
            </a:r>
          </a:p>
          <a:p>
            <a:r>
              <a:rPr lang="it-IT" dirty="0"/>
              <a:t>La creazione dei </a:t>
            </a:r>
            <a:r>
              <a:rPr lang="it-IT" dirty="0" err="1"/>
              <a:t>Fab</a:t>
            </a:r>
            <a:r>
              <a:rPr lang="it-IT" dirty="0"/>
              <a:t> Lab è nata da </a:t>
            </a:r>
            <a:r>
              <a:rPr lang="it-IT" b="1" dirty="0"/>
              <a:t>un’idea d’innovazione </a:t>
            </a:r>
            <a:r>
              <a:rPr lang="it-IT" dirty="0"/>
              <a:t>«</a:t>
            </a:r>
            <a:r>
              <a:rPr lang="it-IT" b="1" dirty="0"/>
              <a:t>altra</a:t>
            </a:r>
            <a:r>
              <a:rPr lang="it-IT" dirty="0"/>
              <a:t>», differente, </a:t>
            </a:r>
            <a:r>
              <a:rPr lang="it-IT" b="1" dirty="0"/>
              <a:t>che ha bisogno di tre componenti fondamentali</a:t>
            </a:r>
            <a:r>
              <a:rPr lang="it-IT" dirty="0"/>
              <a:t>, </a:t>
            </a:r>
            <a:r>
              <a:rPr lang="it-IT" b="1" dirty="0"/>
              <a:t>tecnica, educazione </a:t>
            </a:r>
            <a:r>
              <a:rPr lang="it-IT" dirty="0"/>
              <a:t>e </a:t>
            </a:r>
            <a:r>
              <a:rPr lang="it-IT" b="1" dirty="0"/>
              <a:t>comunità</a:t>
            </a:r>
            <a:r>
              <a:rPr lang="it-IT" dirty="0"/>
              <a:t>, e </a:t>
            </a:r>
            <a:r>
              <a:rPr lang="it-IT" b="1" dirty="0"/>
              <a:t>in cui le vere protagoniste non sono le tecnologie</a:t>
            </a:r>
            <a:r>
              <a:rPr lang="it-IT" dirty="0"/>
              <a:t>,</a:t>
            </a:r>
            <a:r>
              <a:rPr lang="it-IT" b="1" dirty="0"/>
              <a:t> ma le persone e la loro creatività</a:t>
            </a:r>
            <a:r>
              <a:rPr lang="it-IT" dirty="0"/>
              <a:t>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722" y="194888"/>
            <a:ext cx="2809278" cy="210424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722" y="2523427"/>
            <a:ext cx="2809278" cy="194568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722" y="4707259"/>
            <a:ext cx="2809278" cy="187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298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Un </a:t>
            </a:r>
            <a:r>
              <a:rPr lang="it-IT" b="1" dirty="0" err="1"/>
              <a:t>Fab</a:t>
            </a:r>
            <a:r>
              <a:rPr lang="it-IT" b="1" dirty="0"/>
              <a:t> Lab per ogni scuola</a:t>
            </a:r>
            <a:br>
              <a:rPr lang="it-IT" b="1" dirty="0"/>
            </a:br>
            <a:r>
              <a:rPr lang="it-IT" b="1" dirty="0"/>
              <a:t>con il supporto di Roma </a:t>
            </a:r>
            <a:r>
              <a:rPr lang="it-IT" b="1" dirty="0" err="1"/>
              <a:t>Makers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697411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/>
              <a:t>La diffusione della cultura digitale nelle scuole</a:t>
            </a:r>
            <a:r>
              <a:rPr lang="it-IT" dirty="0"/>
              <a:t>, da tempo, è considerata un </a:t>
            </a:r>
            <a:r>
              <a:rPr lang="it-IT" b="1" dirty="0"/>
              <a:t>obiettivo prioritario da tutti gli Stati membri della Comunità Europea</a:t>
            </a:r>
            <a:r>
              <a:rPr lang="it-IT" dirty="0"/>
              <a:t>.</a:t>
            </a:r>
          </a:p>
          <a:p>
            <a:r>
              <a:rPr lang="it-IT" dirty="0"/>
              <a:t>Nelle economie occidentali più avanzate </a:t>
            </a:r>
            <a:r>
              <a:rPr lang="it-IT" b="1" dirty="0"/>
              <a:t>le discipline S.T.E.M. </a:t>
            </a:r>
            <a:r>
              <a:rPr lang="it-IT" dirty="0"/>
              <a:t>(Science, Technology, </a:t>
            </a:r>
            <a:r>
              <a:rPr lang="it-IT" dirty="0" err="1"/>
              <a:t>Engineering</a:t>
            </a:r>
            <a:r>
              <a:rPr lang="it-IT" dirty="0"/>
              <a:t> and </a:t>
            </a:r>
            <a:r>
              <a:rPr lang="it-IT" dirty="0" err="1"/>
              <a:t>Mathematics</a:t>
            </a:r>
            <a:r>
              <a:rPr lang="it-IT" dirty="0"/>
              <a:t>) </a:t>
            </a:r>
            <a:r>
              <a:rPr lang="it-IT" b="1" dirty="0"/>
              <a:t>sono considerate l’asse portante di un sistema scolastico orientato al progresso scientifico e tecnologico</a:t>
            </a:r>
            <a:r>
              <a:rPr lang="it-IT" dirty="0"/>
              <a:t>.</a:t>
            </a:r>
          </a:p>
          <a:p>
            <a:r>
              <a:rPr lang="it-IT" dirty="0"/>
              <a:t>Il digitale negli ultimi decenni ha avuto un impatto importante non soltanto sul settore dell’Informatica e delle Telecomunicazioni ma anche sul settore del manifatturiero. </a:t>
            </a:r>
            <a:r>
              <a:rPr lang="it-IT" b="1" dirty="0"/>
              <a:t>I prodotti tecnologici che oggi pervadono tutti gli aspetti della vita quotidiana sono il risultato di cicli di sviluppo e produzione interamente digitali</a:t>
            </a:r>
            <a:r>
              <a:rPr lang="it-IT" dirty="0"/>
              <a:t>.</a:t>
            </a:r>
          </a:p>
          <a:p>
            <a:r>
              <a:rPr lang="it-IT" b="1" dirty="0"/>
              <a:t>La moderna progettazione avviene esclusivamente supportata da strumenti digitali </a:t>
            </a:r>
            <a:r>
              <a:rPr lang="it-IT" dirty="0"/>
              <a:t>(</a:t>
            </a:r>
            <a:r>
              <a:rPr lang="it-IT" b="1" dirty="0"/>
              <a:t>CAD</a:t>
            </a:r>
            <a:r>
              <a:rPr lang="it-IT" dirty="0"/>
              <a:t>, Computer </a:t>
            </a:r>
            <a:r>
              <a:rPr lang="it-IT" dirty="0" err="1"/>
              <a:t>Aided</a:t>
            </a:r>
            <a:r>
              <a:rPr lang="it-IT" dirty="0"/>
              <a:t> Design) </a:t>
            </a:r>
            <a:r>
              <a:rPr lang="it-IT" b="1" dirty="0"/>
              <a:t>e la produzione è supportata da processi digitali</a:t>
            </a:r>
            <a:r>
              <a:rPr lang="it-IT" dirty="0"/>
              <a:t> (</a:t>
            </a:r>
            <a:r>
              <a:rPr lang="it-IT" b="1" dirty="0"/>
              <a:t>CAM</a:t>
            </a:r>
            <a:r>
              <a:rPr lang="it-IT" dirty="0"/>
              <a:t>, Computer </a:t>
            </a:r>
            <a:r>
              <a:rPr lang="it-IT" dirty="0" err="1"/>
              <a:t>Aided</a:t>
            </a:r>
            <a:r>
              <a:rPr lang="it-IT" dirty="0"/>
              <a:t> Manufacturing).</a:t>
            </a:r>
          </a:p>
          <a:p>
            <a:r>
              <a:rPr lang="it-IT" b="1" dirty="0"/>
              <a:t>Roma </a:t>
            </a:r>
            <a:r>
              <a:rPr lang="it-IT" b="1" dirty="0" err="1"/>
              <a:t>Makers</a:t>
            </a:r>
            <a:r>
              <a:rPr lang="it-IT" b="1" dirty="0"/>
              <a:t> è il network </a:t>
            </a:r>
            <a:r>
              <a:rPr lang="it-IT" dirty="0"/>
              <a:t>nato con lo scopo di </a:t>
            </a:r>
            <a:r>
              <a:rPr lang="it-IT" b="1" dirty="0"/>
              <a:t>connettere tutte le singole realtà legate al mondo dei </a:t>
            </a:r>
            <a:r>
              <a:rPr lang="it-IT" b="1" dirty="0" err="1"/>
              <a:t>makers</a:t>
            </a:r>
            <a:r>
              <a:rPr lang="it-IT" b="1" dirty="0"/>
              <a:t> presenti sul territorio di Roma</a:t>
            </a:r>
            <a:r>
              <a:rPr lang="it-IT" dirty="0"/>
              <a:t> e </a:t>
            </a:r>
            <a:r>
              <a:rPr lang="it-IT" b="1" dirty="0"/>
              <a:t>sensibilizzare l’ambiente culturale </a:t>
            </a:r>
            <a:r>
              <a:rPr lang="it-IT" dirty="0"/>
              <a:t>romano.</a:t>
            </a:r>
          </a:p>
          <a:p>
            <a:pPr marL="0" indent="0">
              <a:buNone/>
            </a:pPr>
            <a:r>
              <a:rPr lang="it-IT" dirty="0"/>
              <a:t>Riferimenti:</a:t>
            </a:r>
          </a:p>
          <a:p>
            <a:r>
              <a:rPr lang="it-IT" b="1" dirty="0">
                <a:hlinkClick r:id="rId2"/>
              </a:rPr>
              <a:t>https://www.facebook.com/romamakers/?fref=photo</a:t>
            </a:r>
            <a:endParaRPr lang="it-IT" b="1" dirty="0"/>
          </a:p>
          <a:p>
            <a:r>
              <a:rPr lang="it-IT" b="1" dirty="0">
                <a:hlinkClick r:id="rId3"/>
              </a:rPr>
              <a:t>https://twitter.com/RomaMakers</a:t>
            </a:r>
            <a:endParaRPr lang="it-IT" b="1" dirty="0"/>
          </a:p>
        </p:txBody>
      </p:sp>
      <p:sp>
        <p:nvSpPr>
          <p:cNvPr id="6" name="Rettangolo 5"/>
          <p:cNvSpPr/>
          <p:nvPr/>
        </p:nvSpPr>
        <p:spPr>
          <a:xfrm>
            <a:off x="8465128" y="425552"/>
            <a:ext cx="3726872" cy="1483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984" y="534348"/>
            <a:ext cx="3278453" cy="12116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9118" y="2210975"/>
            <a:ext cx="1675855" cy="16758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4454" y="4153928"/>
            <a:ext cx="3067546" cy="23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734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Il </a:t>
            </a:r>
            <a:r>
              <a:rPr lang="it-IT" b="1" dirty="0" err="1"/>
              <a:t>Fab</a:t>
            </a:r>
            <a:r>
              <a:rPr lang="it-IT" b="1" dirty="0"/>
              <a:t> Lab diffuso</a:t>
            </a:r>
            <a:br>
              <a:rPr lang="it-IT" b="1" dirty="0"/>
            </a:br>
            <a:r>
              <a:rPr lang="it-IT" b="1" dirty="0"/>
              <a:t>della regione Lazio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697411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Dopo l’Emilia Romagna, </a:t>
            </a:r>
            <a:r>
              <a:rPr lang="it-IT" b="1" dirty="0"/>
              <a:t>anche nella regione Lazio il </a:t>
            </a:r>
            <a:r>
              <a:rPr lang="it-IT" b="1" dirty="0" err="1"/>
              <a:t>Fab</a:t>
            </a:r>
            <a:r>
              <a:rPr lang="it-IT" b="1" dirty="0"/>
              <a:t> Lab Diffuso è una realtà</a:t>
            </a:r>
            <a:r>
              <a:rPr lang="it-IT" dirty="0"/>
              <a:t>. Sono entrate a pieno esercizio le </a:t>
            </a:r>
            <a:r>
              <a:rPr lang="it-IT" b="1" dirty="0"/>
              <a:t>tre strutture </a:t>
            </a:r>
            <a:r>
              <a:rPr lang="it-IT" dirty="0"/>
              <a:t>di </a:t>
            </a:r>
            <a:r>
              <a:rPr lang="it-IT" b="1" dirty="0"/>
              <a:t>Roma</a:t>
            </a:r>
            <a:r>
              <a:rPr lang="it-IT" dirty="0"/>
              <a:t>, </a:t>
            </a:r>
            <a:r>
              <a:rPr lang="it-IT" b="1" dirty="0"/>
              <a:t>Bracciano</a:t>
            </a:r>
            <a:r>
              <a:rPr lang="it-IT" dirty="0"/>
              <a:t> e </a:t>
            </a:r>
            <a:r>
              <a:rPr lang="it-IT" b="1" dirty="0"/>
              <a:t>Viterbo</a:t>
            </a:r>
            <a:r>
              <a:rPr lang="it-IT" dirty="0"/>
              <a:t> integrate nelle rispettive sedi di BIC Lazio, l’incubatore d’impresa regionale di Lazio Innova.</a:t>
            </a:r>
            <a:br>
              <a:rPr lang="it-IT" dirty="0"/>
            </a:br>
            <a:r>
              <a:rPr lang="it-IT" b="1" dirty="0"/>
              <a:t>I tre </a:t>
            </a:r>
            <a:r>
              <a:rPr lang="it-IT" b="1" dirty="0" err="1"/>
              <a:t>Fab</a:t>
            </a:r>
            <a:r>
              <a:rPr lang="it-IT" b="1" dirty="0"/>
              <a:t> Lab sono stati attrezzati con laboratori e macchinari d’avanguardia</a:t>
            </a:r>
            <a:r>
              <a:rPr lang="it-IT" dirty="0"/>
              <a:t>, </a:t>
            </a:r>
            <a:r>
              <a:rPr lang="it-IT" b="1" dirty="0"/>
              <a:t>nel pieno rispetto delle indicazioni della </a:t>
            </a:r>
            <a:r>
              <a:rPr lang="it-IT" b="1" dirty="0" err="1"/>
              <a:t>Fab</a:t>
            </a:r>
            <a:r>
              <a:rPr lang="it-IT" b="1" dirty="0"/>
              <a:t> Foundation ma declinate secondo le specifiche specializzazioni</a:t>
            </a:r>
            <a:r>
              <a:rPr lang="it-IT" dirty="0"/>
              <a:t> attribuite alle tre sedi: Moda, Design e Arti Interattive per Roma, </a:t>
            </a:r>
            <a:r>
              <a:rPr lang="it-IT" dirty="0" err="1"/>
              <a:t>Agrifood</a:t>
            </a:r>
            <a:r>
              <a:rPr lang="it-IT" dirty="0"/>
              <a:t> per Bracciano e Tutela del Patrimonio Artistico e Culturale per Viterbo.</a:t>
            </a:r>
          </a:p>
          <a:p>
            <a:r>
              <a:rPr lang="it-IT" b="1" dirty="0"/>
              <a:t>Sarà Roma </a:t>
            </a:r>
            <a:r>
              <a:rPr lang="it-IT" b="1" dirty="0" err="1"/>
              <a:t>Makers</a:t>
            </a:r>
            <a:r>
              <a:rPr lang="it-IT" b="1" dirty="0"/>
              <a:t> a gestire il lancio e il primo periodo di avvio dei nuovissimi </a:t>
            </a:r>
            <a:r>
              <a:rPr lang="it-IT" b="1" dirty="0" err="1"/>
              <a:t>Fab</a:t>
            </a:r>
            <a:r>
              <a:rPr lang="it-IT" b="1" dirty="0"/>
              <a:t> Lab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Altri riferimenti:</a:t>
            </a:r>
          </a:p>
          <a:p>
            <a:r>
              <a:rPr lang="it-IT" b="1" dirty="0">
                <a:hlinkClick r:id="rId2"/>
              </a:rPr>
              <a:t>www.fabfoundatin.org</a:t>
            </a:r>
            <a:endParaRPr lang="it-IT" b="1" dirty="0"/>
          </a:p>
          <a:p>
            <a:r>
              <a:rPr lang="it-IT" b="1" u="sng" dirty="0">
                <a:hlinkClick r:id="rId3"/>
              </a:rPr>
              <a:t>www.3dprintingcreative.it/si-fa-presto-a-dire-fablab/</a:t>
            </a:r>
            <a:endParaRPr lang="it-IT" b="1" dirty="0"/>
          </a:p>
          <a:p>
            <a:r>
              <a:rPr lang="it-IT" b="1" u="sng" dirty="0">
                <a:hlinkClick r:id="rId4"/>
              </a:rPr>
              <a:t>www.designcontext.net/11-aprire-un-fablab-un-gioco-da-makers/</a:t>
            </a:r>
            <a:endParaRPr lang="it-IT" b="1" dirty="0"/>
          </a:p>
          <a:p>
            <a:r>
              <a:rPr lang="it-IT" b="1" u="sng" dirty="0">
                <a:hlinkClick r:id="rId5"/>
              </a:rPr>
              <a:t>www.startupbusiness.it/rilanciare-litalia-con-i-fablab/76739/</a:t>
            </a:r>
            <a:endParaRPr lang="it-IT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500" y="2302125"/>
            <a:ext cx="2857500" cy="16002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465128" y="560022"/>
            <a:ext cx="3726872" cy="1483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9984" y="668818"/>
            <a:ext cx="3278453" cy="121160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500" y="4183066"/>
            <a:ext cx="2857499" cy="22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51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Un FAB LAB per realizzare</a:t>
            </a:r>
            <a:br>
              <a:rPr lang="it-IT" b="1" dirty="0"/>
            </a:br>
            <a:r>
              <a:rPr lang="it-IT" b="1" dirty="0"/>
              <a:t>giochi di legno in</a:t>
            </a:r>
            <a:r>
              <a:rPr lang="it-IT" b="1" cap="all" dirty="0"/>
              <a:t> </a:t>
            </a:r>
            <a:r>
              <a:rPr lang="it-IT" b="1" dirty="0"/>
              <a:t>kit per bambini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8"/>
            <a:ext cx="8471148" cy="46974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it-IT" b="1" dirty="0"/>
              <a:t>Il lavoro nasce da una idea di </a:t>
            </a:r>
            <a:r>
              <a:rPr lang="it-IT" b="1" dirty="0" err="1"/>
              <a:t>Eder</a:t>
            </a:r>
            <a:r>
              <a:rPr lang="it-IT" b="1" dirty="0"/>
              <a:t> Laureano Leon (architetto e designer industriale peruviano) con l’intenzione di riflettere sulla necessità di salvare e quindi tentare di distribuire giochi tradizionali</a:t>
            </a:r>
            <a:r>
              <a:rPr lang="it-IT" dirty="0"/>
              <a:t>, </a:t>
            </a:r>
            <a:r>
              <a:rPr lang="it-IT" b="1" dirty="0"/>
              <a:t>attingendo alle nuove tecnologie proprie di </a:t>
            </a:r>
            <a:r>
              <a:rPr lang="it-IT" b="1" dirty="0" err="1"/>
              <a:t>Fab</a:t>
            </a:r>
            <a:r>
              <a:rPr lang="it-IT" b="1" dirty="0"/>
              <a:t> Lab </a:t>
            </a:r>
            <a:r>
              <a:rPr lang="it-IT" dirty="0"/>
              <a:t>(</a:t>
            </a:r>
            <a:r>
              <a:rPr lang="it-IT" dirty="0" err="1"/>
              <a:t>makers</a:t>
            </a:r>
            <a:r>
              <a:rPr lang="it-IT" dirty="0"/>
              <a:t>), </a:t>
            </a:r>
            <a:r>
              <a:rPr lang="it-IT" b="1" dirty="0"/>
              <a:t>in contraddizione con le attività ludiche moderne</a:t>
            </a:r>
            <a:r>
              <a:rPr lang="it-IT" dirty="0"/>
              <a:t> (videogiochi) </a:t>
            </a:r>
            <a:r>
              <a:rPr lang="it-IT" b="1" dirty="0"/>
              <a:t>che non permettono ai bambini di oggi un’interazione psicomotoria con i coetanei</a:t>
            </a:r>
            <a:r>
              <a:rPr lang="it-IT" dirty="0"/>
              <a:t>.</a:t>
            </a:r>
          </a:p>
          <a:p>
            <a:pPr>
              <a:lnSpc>
                <a:spcPct val="120000"/>
              </a:lnSpc>
            </a:pPr>
            <a:r>
              <a:rPr lang="it-IT" b="1" dirty="0"/>
              <a:t>«Ho realizzato giochi per bambini in legno che si possono creare con strumenti di fabbricazione digitale nei </a:t>
            </a:r>
            <a:r>
              <a:rPr lang="it-IT" b="1" dirty="0" err="1"/>
              <a:t>Fab</a:t>
            </a:r>
            <a:r>
              <a:rPr lang="it-IT" b="1" dirty="0"/>
              <a:t> Lab. I pezzi lavorati sono poi montati ad incastro senza colle né viti.</a:t>
            </a:r>
            <a:r>
              <a:rPr lang="it-IT" dirty="0"/>
              <a:t> Ho realizzato: dondolo per due; dondolo per quattro; dondolo per due in piedi; dondolo per due in piedi e seduti; sedia a dondolo; letto a dondolo».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dirty="0"/>
              <a:t>Riferimenti:</a:t>
            </a:r>
          </a:p>
          <a:p>
            <a:r>
              <a:rPr lang="it-IT" dirty="0"/>
              <a:t>Telefono: 3206692932</a:t>
            </a:r>
          </a:p>
          <a:p>
            <a:r>
              <a:rPr lang="it-IT" dirty="0"/>
              <a:t>email: </a:t>
            </a:r>
            <a:r>
              <a:rPr lang="it-IT" b="1" u="sng" dirty="0">
                <a:hlinkClick r:id="rId2"/>
              </a:rPr>
              <a:t>ederhati@hotmail.com</a:t>
            </a:r>
            <a:endParaRPr lang="it-IT" b="1" dirty="0"/>
          </a:p>
          <a:p>
            <a:r>
              <a:rPr lang="it-IT" dirty="0"/>
              <a:t>Via salaria 280 – 00199 – Roma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dirty="0"/>
              <a:t>Altri riferimenti:</a:t>
            </a:r>
          </a:p>
          <a:p>
            <a:pPr>
              <a:lnSpc>
                <a:spcPct val="120000"/>
              </a:lnSpc>
            </a:pPr>
            <a:r>
              <a:rPr lang="it-IT" b="1" dirty="0">
                <a:hlinkClick r:id="rId3"/>
              </a:rPr>
              <a:t>www.stampiamoin3d.com</a:t>
            </a:r>
            <a:endParaRPr lang="it-IT" b="1" dirty="0"/>
          </a:p>
        </p:txBody>
      </p:sp>
      <p:pic>
        <p:nvPicPr>
          <p:cNvPr id="6" name="Immagine 5" descr="20150216_212440-1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482" y="2321273"/>
            <a:ext cx="3043518" cy="22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eder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454" y="291703"/>
            <a:ext cx="1157946" cy="1781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8482" y="4827704"/>
            <a:ext cx="3043518" cy="171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9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PIANO NAZIONALE SCUOLA DIGITALE PNSD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«Per questo </a:t>
            </a:r>
            <a:r>
              <a:rPr lang="it-IT" b="1" dirty="0"/>
              <a:t>servirà</a:t>
            </a:r>
            <a:r>
              <a:rPr lang="it-IT" dirty="0"/>
              <a:t> – e qui vi è l’investimento culturale e umano più grande – che </a:t>
            </a:r>
            <a:r>
              <a:rPr lang="it-IT" b="1" dirty="0"/>
              <a:t>tutto il personale scolastico</a:t>
            </a:r>
            <a:r>
              <a:rPr lang="it-IT" dirty="0"/>
              <a:t>, non solo i docenti, </a:t>
            </a:r>
            <a:r>
              <a:rPr lang="it-IT" b="1" dirty="0"/>
              <a:t>si metta in gioco</a:t>
            </a:r>
            <a:r>
              <a:rPr lang="it-IT" dirty="0"/>
              <a:t>, e sia sostenuto, </a:t>
            </a:r>
            <a:r>
              <a:rPr lang="it-IT" b="1" dirty="0"/>
              <a:t>per abbracciare le necessarie sfide dell’innovazione</a:t>
            </a:r>
            <a:r>
              <a:rPr lang="it-IT" dirty="0"/>
              <a:t>: sfide </a:t>
            </a:r>
            <a:r>
              <a:rPr lang="it-IT" b="1" dirty="0"/>
              <a:t>metodologico-didattiche, per i docenti</a:t>
            </a:r>
            <a:r>
              <a:rPr lang="it-IT" dirty="0"/>
              <a:t>, e </a:t>
            </a:r>
            <a:r>
              <a:rPr lang="it-IT" b="1" dirty="0"/>
              <a:t>sfide organizzative, per i dirigenti scolastici e il personale amministrativo»</a:t>
            </a:r>
            <a:r>
              <a:rPr lang="it-IT" dirty="0"/>
              <a:t>.</a:t>
            </a:r>
          </a:p>
          <a:p>
            <a:r>
              <a:rPr lang="it-IT" b="1" dirty="0"/>
              <a:t>«Il Piano è</a:t>
            </a:r>
            <a:r>
              <a:rPr lang="it-IT" dirty="0"/>
              <a:t>, attraverso le sue azioni, </a:t>
            </a:r>
            <a:r>
              <a:rPr lang="it-IT" b="1" dirty="0"/>
              <a:t>una richiesta di sforzo collettivo</a:t>
            </a:r>
            <a:r>
              <a:rPr lang="it-IT" dirty="0"/>
              <a:t>. Non solo a tutti coloro che già realizzano ogni giorno una scuola più innovativa, orientata al futuro e aderente alle esigenze degli studenti. Ma anche a tutti quei mondi che, avvicinati dalle sfide che essa vive – didattiche, organizzative, di apprendimento e di miglioramento – costruiscono o intendono costruire con la scuola esperienze importanti».</a:t>
            </a:r>
          </a:p>
          <a:p>
            <a:r>
              <a:rPr lang="it-IT" b="1" dirty="0"/>
              <a:t>«La scuola è</a:t>
            </a:r>
            <a:r>
              <a:rPr lang="it-IT" dirty="0"/>
              <a:t>, potenzialmente, </a:t>
            </a:r>
            <a:r>
              <a:rPr lang="it-IT" b="1" dirty="0"/>
              <a:t>il più grande generatore di domanda di innovazione</a:t>
            </a:r>
            <a:r>
              <a:rPr lang="it-IT" dirty="0"/>
              <a:t>, </a:t>
            </a:r>
            <a:r>
              <a:rPr lang="it-IT" b="1" dirty="0"/>
              <a:t>e quindi di digitale</a:t>
            </a:r>
            <a:r>
              <a:rPr lang="it-IT" dirty="0"/>
              <a:t>, ed è anche in quest’ottica che deve essere letto questo Piano».</a:t>
            </a:r>
          </a:p>
          <a:p>
            <a:r>
              <a:rPr lang="it-IT" b="1" dirty="0"/>
              <a:t>«La «scuola digitale» non è un’altra scuola</a:t>
            </a:r>
            <a:r>
              <a:rPr lang="it-IT" dirty="0"/>
              <a:t>. È più concretamente </a:t>
            </a:r>
            <a:r>
              <a:rPr lang="it-IT" b="1" dirty="0"/>
              <a:t>la sfida dell’innovazione della scuola»</a:t>
            </a:r>
            <a:r>
              <a:rPr lang="it-IT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994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9274002" y="3437010"/>
            <a:ext cx="2917998" cy="649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Consigli e trucchi</a:t>
            </a:r>
            <a:br>
              <a:rPr lang="it-IT" b="1" dirty="0"/>
            </a:br>
            <a:r>
              <a:rPr lang="it-IT" b="1" dirty="0"/>
              <a:t>per aprire un </a:t>
            </a:r>
            <a:r>
              <a:rPr lang="it-IT" b="1" dirty="0" err="1"/>
              <a:t>Fab</a:t>
            </a:r>
            <a:r>
              <a:rPr lang="it-IT" b="1" dirty="0"/>
              <a:t> Lab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589835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«Un </a:t>
            </a:r>
            <a:r>
              <a:rPr lang="it-IT" b="1" dirty="0" err="1"/>
              <a:t>Fab</a:t>
            </a:r>
            <a:r>
              <a:rPr lang="it-IT" b="1" dirty="0"/>
              <a:t> Lab </a:t>
            </a:r>
            <a:r>
              <a:rPr lang="it-IT" dirty="0"/>
              <a:t>(dall'inglese </a:t>
            </a:r>
            <a:r>
              <a:rPr lang="it-IT" dirty="0" err="1"/>
              <a:t>fabrication</a:t>
            </a:r>
            <a:r>
              <a:rPr lang="it-IT" dirty="0"/>
              <a:t> </a:t>
            </a:r>
            <a:r>
              <a:rPr lang="it-IT" dirty="0" err="1"/>
              <a:t>laboratory</a:t>
            </a:r>
            <a:r>
              <a:rPr lang="it-IT" dirty="0"/>
              <a:t>) è </a:t>
            </a:r>
            <a:r>
              <a:rPr lang="it-IT" b="1" dirty="0"/>
              <a:t>una piccola officina</a:t>
            </a:r>
            <a:r>
              <a:rPr lang="it-IT" dirty="0"/>
              <a:t> che offre </a:t>
            </a:r>
            <a:r>
              <a:rPr lang="it-IT" b="1" dirty="0"/>
              <a:t>servizi personalizzati di fabbricazione digitale</a:t>
            </a:r>
            <a:r>
              <a:rPr lang="it-IT" dirty="0"/>
              <a:t>. Un </a:t>
            </a:r>
            <a:r>
              <a:rPr lang="it-IT" dirty="0" err="1"/>
              <a:t>Fab</a:t>
            </a:r>
            <a:r>
              <a:rPr lang="it-IT" dirty="0"/>
              <a:t> Lab è generalmente dotato di </a:t>
            </a:r>
            <a:r>
              <a:rPr lang="it-IT" b="1" dirty="0"/>
              <a:t>una serie di strumenti computerizzati in grado di realizzare</a:t>
            </a:r>
            <a:r>
              <a:rPr lang="it-IT" dirty="0"/>
              <a:t>, </a:t>
            </a:r>
            <a:r>
              <a:rPr lang="it-IT" b="1" dirty="0"/>
              <a:t>in maniera flessibile e semi-automatica</a:t>
            </a:r>
            <a:r>
              <a:rPr lang="it-IT" dirty="0"/>
              <a:t>, </a:t>
            </a:r>
            <a:r>
              <a:rPr lang="it-IT" b="1" dirty="0"/>
              <a:t>quasi qualunque cosa</a:t>
            </a:r>
            <a:r>
              <a:rPr lang="it-IT" dirty="0"/>
              <a:t>, </a:t>
            </a:r>
            <a:r>
              <a:rPr lang="it-IT" b="1" dirty="0"/>
              <a:t>inclusi prodotti tecnologici generalmente considerati di appannaggio esclusivo della produzione di massa</a:t>
            </a:r>
            <a:r>
              <a:rPr lang="it-IT" dirty="0"/>
              <a:t>»</a:t>
            </a:r>
          </a:p>
          <a:p>
            <a:r>
              <a:rPr lang="it-IT" dirty="0"/>
              <a:t>Dalla affermazione sopra citata si evince dunque che i </a:t>
            </a:r>
            <a:r>
              <a:rPr lang="it-IT" b="1" dirty="0" err="1"/>
              <a:t>Fab</a:t>
            </a:r>
            <a:r>
              <a:rPr lang="it-IT" b="1" dirty="0"/>
              <a:t> Lab democratizzano</a:t>
            </a:r>
            <a:r>
              <a:rPr lang="it-IT" dirty="0"/>
              <a:t> </a:t>
            </a:r>
            <a:r>
              <a:rPr lang="it-IT" b="1" dirty="0"/>
              <a:t>i sistemi di produzione in maniera innovativa</a:t>
            </a:r>
            <a:r>
              <a:rPr lang="it-IT" dirty="0"/>
              <a:t>, </a:t>
            </a:r>
            <a:r>
              <a:rPr lang="it-IT" b="1" dirty="0"/>
              <a:t>permettendo di creare rapidamente prototipi di nuove invenzioni e riducendo i costi finali del processo produttivo</a:t>
            </a:r>
            <a:r>
              <a:rPr lang="it-IT" dirty="0"/>
              <a:t>. (Questo è importante, in quanto, mentre una compagnia può avere un beneficio nel risparmiare tramite il processo di stampa 3D, essa ha in ogni caso il denaro iniziale necessario; al contrario un artigiano locale non dispone di quell’ammontare di risorse).</a:t>
            </a:r>
          </a:p>
          <a:p>
            <a:r>
              <a:rPr lang="it-IT" b="1" u="sng" dirty="0">
                <a:hlinkClick r:id="rId2"/>
              </a:rPr>
              <a:t>www.chefuturo.it/2014/01/tutto-cio-che-bisogna-sapere-sui-fablab-e-4-consigli-per-aprirne-uno</a:t>
            </a:r>
            <a:endParaRPr lang="it-IT" b="1" dirty="0"/>
          </a:p>
          <a:p>
            <a:r>
              <a:rPr lang="it-IT" b="1" u="sng" dirty="0">
                <a:hlinkClick r:id="rId3"/>
              </a:rPr>
              <a:t>www.comeaprire.it/come-aprire-un-fablab/</a:t>
            </a:r>
            <a:endParaRPr lang="it-IT" b="1" u="sng" dirty="0"/>
          </a:p>
          <a:p>
            <a:r>
              <a:rPr lang="it-IT" b="1" u="sng" dirty="0">
                <a:hlinkClick r:id="rId4"/>
              </a:rPr>
              <a:t>www.wcap.tim.it/it/2014/03/aprire-un-fab-lab-consigli-trucchi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002" y="4298416"/>
            <a:ext cx="2917998" cy="9933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803" y="3598374"/>
            <a:ext cx="2597831" cy="3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930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9415222" y="1016632"/>
            <a:ext cx="2776777" cy="808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9274002" y="2096671"/>
            <a:ext cx="2917998" cy="221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Consigli e trucchi</a:t>
            </a:r>
            <a:br>
              <a:rPr lang="it-IT" b="1" dirty="0"/>
            </a:br>
            <a:r>
              <a:rPr lang="it-IT" b="1" dirty="0"/>
              <a:t>per aprire un </a:t>
            </a:r>
            <a:r>
              <a:rPr lang="it-IT" b="1" dirty="0" err="1"/>
              <a:t>Fab</a:t>
            </a:r>
            <a:r>
              <a:rPr lang="it-IT" b="1" dirty="0"/>
              <a:t> Lab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49494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Aprire un </a:t>
            </a:r>
            <a:r>
              <a:rPr lang="it-IT" dirty="0" err="1"/>
              <a:t>Fab</a:t>
            </a:r>
            <a:r>
              <a:rPr lang="it-IT" dirty="0"/>
              <a:t> Lab nella propria città costituisce </a:t>
            </a:r>
            <a:r>
              <a:rPr lang="it-IT" b="1" dirty="0"/>
              <a:t>una grande opportunità per accrescere </a:t>
            </a:r>
            <a:r>
              <a:rPr lang="it-IT" b="1" dirty="0" err="1"/>
              <a:t>skills</a:t>
            </a:r>
            <a:r>
              <a:rPr lang="it-IT" dirty="0"/>
              <a:t>, </a:t>
            </a:r>
            <a:r>
              <a:rPr lang="it-IT" b="1" dirty="0"/>
              <a:t>competenze</a:t>
            </a:r>
            <a:r>
              <a:rPr lang="it-IT" dirty="0"/>
              <a:t>, e magari </a:t>
            </a:r>
            <a:r>
              <a:rPr lang="it-IT" b="1" dirty="0"/>
              <a:t>trovare velocemente un nuovo lavoro</a:t>
            </a:r>
            <a:r>
              <a:rPr lang="it-IT" dirty="0"/>
              <a:t> (come lavorare in un acceleratore di startup).</a:t>
            </a:r>
          </a:p>
          <a:p>
            <a:r>
              <a:rPr lang="it-IT" b="1" dirty="0"/>
              <a:t>Un </a:t>
            </a:r>
            <a:r>
              <a:rPr lang="it-IT" b="1" dirty="0" err="1"/>
              <a:t>Fab</a:t>
            </a:r>
            <a:r>
              <a:rPr lang="it-IT" b="1" dirty="0"/>
              <a:t> Lab può essere creato in qualunque momento</a:t>
            </a:r>
            <a:r>
              <a:rPr lang="it-IT" dirty="0"/>
              <a:t>.</a:t>
            </a:r>
          </a:p>
          <a:p>
            <a:r>
              <a:rPr lang="it-IT" b="1" dirty="0"/>
              <a:t>Occorrono persone motivate e risorse economiche</a:t>
            </a:r>
            <a:r>
              <a:rPr lang="it-IT" dirty="0"/>
              <a:t> per comprare tutto ciò di cui si avrà bisogno per avviare le operazioni.</a:t>
            </a:r>
          </a:p>
          <a:p>
            <a:pPr marL="0" indent="0">
              <a:buNone/>
            </a:pPr>
            <a:r>
              <a:rPr lang="it-IT" dirty="0"/>
              <a:t>Alcuni riferimenti:</a:t>
            </a:r>
          </a:p>
          <a:p>
            <a:r>
              <a:rPr lang="it-IT" b="1" u="sng" dirty="0">
                <a:hlinkClick r:id="rId2"/>
              </a:rPr>
              <a:t>www.makeinitaly.foundation/un-possibile-processo-di-progettazione-per-un-laboratorio/</a:t>
            </a:r>
            <a:endParaRPr lang="it-IT" b="1" u="sng" dirty="0"/>
          </a:p>
          <a:p>
            <a:r>
              <a:rPr lang="it-IT" b="1" u="sng" dirty="0">
                <a:hlinkClick r:id="rId3"/>
              </a:rPr>
              <a:t>https://www.fablabs.io</a:t>
            </a:r>
            <a:endParaRPr lang="it-IT" b="1" u="sng" dirty="0"/>
          </a:p>
          <a:p>
            <a:r>
              <a:rPr lang="it-IT" b="1" u="sng" dirty="0">
                <a:hlinkClick r:id="rId4"/>
              </a:rPr>
              <a:t>www.i-theatre.org/it/</a:t>
            </a:r>
            <a:endParaRPr lang="it-IT" b="1" u="sng" dirty="0"/>
          </a:p>
          <a:p>
            <a:r>
              <a:rPr lang="it-IT" b="1" u="sng" dirty="0">
                <a:hlinkClick r:id="rId5"/>
              </a:rPr>
              <a:t>www.torinosocialinnovation.it/boom-dei-fab-lab-in-italia</a:t>
            </a:r>
            <a:endParaRPr lang="it-IT" b="1" dirty="0"/>
          </a:p>
          <a:p>
            <a:r>
              <a:rPr lang="it-IT" b="1" u="sng" dirty="0">
                <a:hlinkClick r:id="rId6"/>
              </a:rPr>
              <a:t>http://stampiamoin3d.com/fablab-laboratori-hi-tech-disposizione-tutti-dove-idee-prendono-forma/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801" y="2301458"/>
            <a:ext cx="2438400" cy="1876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1990" y="1100067"/>
            <a:ext cx="2626403" cy="61282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4002" y="4591527"/>
            <a:ext cx="2917998" cy="127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36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Consigli e trucchi</a:t>
            </a:r>
            <a:br>
              <a:rPr lang="it-IT" b="1" dirty="0"/>
            </a:br>
            <a:r>
              <a:rPr lang="it-IT" b="1" dirty="0"/>
              <a:t>per aprire un </a:t>
            </a:r>
            <a:r>
              <a:rPr lang="it-IT" b="1" dirty="0" err="1"/>
              <a:t>Fab</a:t>
            </a:r>
            <a:r>
              <a:rPr lang="it-IT" b="1" dirty="0"/>
              <a:t> Lab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58983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it-IT" b="1" dirty="0"/>
              <a:t>È importante </a:t>
            </a:r>
            <a:r>
              <a:rPr lang="it-IT" dirty="0"/>
              <a:t>decidere se il </a:t>
            </a:r>
            <a:r>
              <a:rPr lang="it-IT" b="1" dirty="0" err="1"/>
              <a:t>Fab</a:t>
            </a:r>
            <a:r>
              <a:rPr lang="it-IT" b="1" dirty="0"/>
              <a:t> Lab</a:t>
            </a:r>
            <a:r>
              <a:rPr lang="it-IT" dirty="0"/>
              <a:t> sarà economicamente autosufficiente («</a:t>
            </a:r>
            <a:r>
              <a:rPr lang="it-IT" b="1" dirty="0" err="1"/>
              <a:t>grass-root</a:t>
            </a:r>
            <a:r>
              <a:rPr lang="it-IT" b="1" dirty="0"/>
              <a:t>»</a:t>
            </a:r>
            <a:r>
              <a:rPr lang="it-IT" dirty="0"/>
              <a:t>), o sarà </a:t>
            </a:r>
            <a:r>
              <a:rPr lang="it-IT" b="1" dirty="0"/>
              <a:t>sponsorizzato da venditori esterni</a:t>
            </a:r>
            <a:r>
              <a:rPr lang="it-IT" dirty="0"/>
              <a:t> (affinché raggiungano i loro obiettivi di marketing in un modo meno invasivo per l’ecosistema). </a:t>
            </a:r>
            <a:r>
              <a:rPr lang="it-IT" b="1" dirty="0"/>
              <a:t>Ognuna di queste possibilità ha i suoi punti di forza e di debolezza</a:t>
            </a:r>
            <a:r>
              <a:rPr lang="it-IT" dirty="0"/>
              <a:t>.</a:t>
            </a:r>
          </a:p>
          <a:p>
            <a:pPr>
              <a:lnSpc>
                <a:spcPct val="110000"/>
              </a:lnSpc>
            </a:pPr>
            <a:r>
              <a:rPr lang="it-IT" b="1" cap="all" dirty="0"/>
              <a:t>Procedere in modo «</a:t>
            </a:r>
            <a:r>
              <a:rPr lang="it-IT" b="1" cap="all" dirty="0" err="1"/>
              <a:t>grass-root</a:t>
            </a:r>
            <a:r>
              <a:rPr lang="it-IT" b="1" cap="all" dirty="0"/>
              <a:t>»</a:t>
            </a:r>
            <a:r>
              <a:rPr lang="it-IT" dirty="0"/>
              <a:t>. Necessiterà di un </a:t>
            </a:r>
            <a:r>
              <a:rPr lang="it-IT" b="1" dirty="0"/>
              <a:t>maggior numero di volontari</a:t>
            </a:r>
            <a:r>
              <a:rPr lang="it-IT" dirty="0"/>
              <a:t>, visto che aprire un </a:t>
            </a:r>
            <a:r>
              <a:rPr lang="it-IT" dirty="0" err="1"/>
              <a:t>Fab</a:t>
            </a:r>
            <a:r>
              <a:rPr lang="it-IT" dirty="0"/>
              <a:t> Lab </a:t>
            </a:r>
            <a:r>
              <a:rPr lang="it-IT" b="1" dirty="0"/>
              <a:t>richiede molto lavoro </a:t>
            </a:r>
            <a:r>
              <a:rPr lang="it-IT" dirty="0"/>
              <a:t>e, ovviamente, i volontari potranno solo dedicarvisi nei momenti al di fuori del lavoro. </a:t>
            </a:r>
            <a:r>
              <a:rPr lang="it-IT" b="1" dirty="0"/>
              <a:t>I membri del team dovranno essere pronti ad investire denaro nel progetto</a:t>
            </a:r>
            <a:r>
              <a:rPr lang="it-IT" dirty="0"/>
              <a:t>. Ciononostante, </a:t>
            </a:r>
            <a:r>
              <a:rPr lang="it-IT" b="1" dirty="0"/>
              <a:t>qualora il </a:t>
            </a:r>
            <a:r>
              <a:rPr lang="it-IT" b="1" dirty="0" err="1"/>
              <a:t>Fab</a:t>
            </a:r>
            <a:r>
              <a:rPr lang="it-IT" b="1" dirty="0"/>
              <a:t> Lab riuscisse ad aprire la sua attività con una sicurezza finanziaria seppur limitata e un prodotto in perenne beta-</a:t>
            </a:r>
            <a:r>
              <a:rPr lang="it-IT" b="1" dirty="0" err="1"/>
              <a:t>testing</a:t>
            </a:r>
            <a:r>
              <a:rPr lang="it-IT" dirty="0"/>
              <a:t>, ci saranno anche dei vantaggi a compensare questi aspetti negativi: </a:t>
            </a:r>
            <a:r>
              <a:rPr lang="it-IT" b="1" dirty="0"/>
              <a:t>il team sarà infatti libero dai limiti che accompagnano la presenza di </a:t>
            </a:r>
            <a:r>
              <a:rPr lang="it-IT" b="1" dirty="0" err="1"/>
              <a:t>stakeholders</a:t>
            </a:r>
            <a:r>
              <a:rPr lang="it-IT" b="1" dirty="0"/>
              <a:t> come </a:t>
            </a:r>
            <a:r>
              <a:rPr lang="it-IT" b="1" dirty="0" err="1"/>
              <a:t>investor</a:t>
            </a:r>
            <a:r>
              <a:rPr lang="it-IT" b="1" dirty="0"/>
              <a:t> e sponsor</a:t>
            </a:r>
            <a:r>
              <a:rPr lang="it-IT" dirty="0"/>
              <a:t>. Chiaramente l’essere indipendente dalle decisioni di eventuali </a:t>
            </a:r>
            <a:r>
              <a:rPr lang="it-IT" dirty="0" err="1"/>
              <a:t>stakeholders</a:t>
            </a:r>
            <a:r>
              <a:rPr lang="it-IT" dirty="0"/>
              <a:t> </a:t>
            </a:r>
            <a:r>
              <a:rPr lang="it-IT" b="1" dirty="0"/>
              <a:t>permetterà al </a:t>
            </a:r>
            <a:r>
              <a:rPr lang="it-IT" b="1" dirty="0" err="1"/>
              <a:t>workflow</a:t>
            </a:r>
            <a:r>
              <a:rPr lang="it-IT" b="1" dirty="0"/>
              <a:t> del team </a:t>
            </a:r>
            <a:r>
              <a:rPr lang="it-IT" dirty="0"/>
              <a:t>(dal definire un nuovo </a:t>
            </a:r>
            <a:r>
              <a:rPr lang="it-IT" dirty="0" err="1"/>
              <a:t>tool</a:t>
            </a:r>
            <a:r>
              <a:rPr lang="it-IT" dirty="0"/>
              <a:t> al programmare un evento) </a:t>
            </a:r>
            <a:r>
              <a:rPr lang="it-IT" b="1" dirty="0"/>
              <a:t>di essere molto più rapido</a:t>
            </a:r>
            <a:r>
              <a:rPr lang="it-IT" dirty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3" y="271254"/>
            <a:ext cx="2917995" cy="194485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2429385"/>
            <a:ext cx="2917995" cy="19468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2" y="4616266"/>
            <a:ext cx="2917998" cy="194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900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Consigli e trucchi</a:t>
            </a:r>
            <a:br>
              <a:rPr lang="it-IT" b="1" dirty="0"/>
            </a:br>
            <a:r>
              <a:rPr lang="it-IT" b="1" dirty="0"/>
              <a:t>per aprire un </a:t>
            </a:r>
            <a:r>
              <a:rPr lang="it-IT" b="1" dirty="0" err="1"/>
              <a:t>Fab</a:t>
            </a:r>
            <a:r>
              <a:rPr lang="it-IT" b="1" dirty="0"/>
              <a:t> Lab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92002"/>
          </a:xfrm>
        </p:spPr>
        <p:txBody>
          <a:bodyPr>
            <a:normAutofit/>
          </a:bodyPr>
          <a:lstStyle/>
          <a:p>
            <a:r>
              <a:rPr lang="it-IT" b="1" cap="all" dirty="0"/>
              <a:t>Procedere in modo sponsorizzato</a:t>
            </a:r>
            <a:r>
              <a:rPr lang="it-IT" dirty="0"/>
              <a:t>. Si dovrà cercare di </a:t>
            </a:r>
            <a:r>
              <a:rPr lang="it-IT" b="1" dirty="0"/>
              <a:t>mantenere il progetto il più neutrale possibile</a:t>
            </a:r>
            <a:r>
              <a:rPr lang="it-IT" dirty="0"/>
              <a:t>, a prescindere dalla quantità di fondi ricevuti. Questo perché </a:t>
            </a:r>
            <a:r>
              <a:rPr lang="it-IT" b="1" dirty="0"/>
              <a:t>si potrebbe avere più di un </a:t>
            </a:r>
            <a:r>
              <a:rPr lang="it-IT" b="1" dirty="0" err="1"/>
              <a:t>investor</a:t>
            </a:r>
            <a:r>
              <a:rPr lang="it-IT" dirty="0"/>
              <a:t>, </a:t>
            </a:r>
            <a:r>
              <a:rPr lang="it-IT" b="1" dirty="0"/>
              <a:t>o averne uno principale</a:t>
            </a:r>
            <a:r>
              <a:rPr lang="it-IT" dirty="0"/>
              <a:t> (che utilizzerà il </a:t>
            </a:r>
            <a:r>
              <a:rPr lang="it-IT" dirty="0" err="1"/>
              <a:t>Fab</a:t>
            </a:r>
            <a:r>
              <a:rPr lang="it-IT" dirty="0"/>
              <a:t> Lab come un’opportunità di marketing) ed altri minori che certamente vorranno collegare il loro logo all’iniziativa. </a:t>
            </a:r>
            <a:r>
              <a:rPr lang="it-IT" b="1" dirty="0"/>
              <a:t>Avere a che fare con gli </a:t>
            </a:r>
            <a:r>
              <a:rPr lang="it-IT" b="1" dirty="0" err="1"/>
              <a:t>stakeholders</a:t>
            </a:r>
            <a:r>
              <a:rPr lang="it-IT" b="1" dirty="0"/>
              <a:t> può essere difficile</a:t>
            </a:r>
            <a:r>
              <a:rPr lang="it-IT" dirty="0"/>
              <a:t>, visto che </a:t>
            </a:r>
            <a:r>
              <a:rPr lang="it-IT" b="1" dirty="0"/>
              <a:t>si dovrà cercare di soddisfare gli sponsor anche se le proposte sono in contrasto con gli ideali del Lab</a:t>
            </a:r>
            <a:r>
              <a:rPr lang="it-IT" dirty="0"/>
              <a:t>. Aprire </a:t>
            </a:r>
            <a:r>
              <a:rPr lang="it-IT" b="1" dirty="0"/>
              <a:t>un </a:t>
            </a:r>
            <a:r>
              <a:rPr lang="it-IT" b="1" dirty="0" err="1"/>
              <a:t>Fab</a:t>
            </a:r>
            <a:r>
              <a:rPr lang="it-IT" b="1" dirty="0"/>
              <a:t> Lab sponsorizzato ha indubbiamente i suoi vantaggi</a:t>
            </a:r>
            <a:r>
              <a:rPr lang="it-IT" dirty="0"/>
              <a:t>, non ultimo quello di </a:t>
            </a:r>
            <a:r>
              <a:rPr lang="it-IT" b="1" dirty="0"/>
              <a:t>avere tutto il denaro necessario a disposizione</a:t>
            </a:r>
            <a:r>
              <a:rPr lang="it-IT" dirty="0"/>
              <a:t>. Infatti, </a:t>
            </a:r>
            <a:r>
              <a:rPr lang="it-IT" b="1" dirty="0"/>
              <a:t>mentre un piccolo gruppo, come i creatori di un </a:t>
            </a:r>
            <a:r>
              <a:rPr lang="it-IT" b="1" dirty="0" err="1"/>
              <a:t>Fab</a:t>
            </a:r>
            <a:r>
              <a:rPr lang="it-IT" b="1" dirty="0"/>
              <a:t> Lab «</a:t>
            </a:r>
            <a:r>
              <a:rPr lang="it-IT" b="1" dirty="0" err="1"/>
              <a:t>grass</a:t>
            </a:r>
            <a:r>
              <a:rPr lang="it-IT" b="1" dirty="0"/>
              <a:t> </a:t>
            </a:r>
            <a:r>
              <a:rPr lang="it-IT" b="1" dirty="0" err="1"/>
              <a:t>rooted</a:t>
            </a:r>
            <a:r>
              <a:rPr lang="it-IT" b="1" dirty="0"/>
              <a:t>»</a:t>
            </a:r>
            <a:r>
              <a:rPr lang="it-IT" dirty="0"/>
              <a:t>, </a:t>
            </a:r>
            <a:r>
              <a:rPr lang="it-IT" b="1" dirty="0"/>
              <a:t>potrebbe non potersi permettere una tale quantità di denaro</a:t>
            </a:r>
            <a:r>
              <a:rPr lang="it-IT" dirty="0"/>
              <a:t>, </a:t>
            </a:r>
            <a:r>
              <a:rPr lang="it-IT" b="1" dirty="0"/>
              <a:t>ciò non costituirà sicuramente un problema per una grossa compagnia</a:t>
            </a:r>
            <a:r>
              <a:rPr lang="it-IT" dirty="0"/>
              <a:t>. Questa è anche la ragione per la quale </a:t>
            </a:r>
            <a:r>
              <a:rPr lang="it-IT" b="1" dirty="0"/>
              <a:t>sarà sufficiente avere solo cinque o sei persone per creare un </a:t>
            </a:r>
            <a:r>
              <a:rPr lang="it-IT" b="1" dirty="0" err="1"/>
              <a:t>Fab</a:t>
            </a:r>
            <a:r>
              <a:rPr lang="it-IT" b="1" dirty="0"/>
              <a:t> Lab sponsorizzato</a:t>
            </a:r>
            <a:r>
              <a:rPr lang="it-IT" dirty="0"/>
              <a:t>.</a:t>
            </a:r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3" y="3150248"/>
            <a:ext cx="2917998" cy="218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38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err="1"/>
              <a:t>Fab</a:t>
            </a:r>
            <a:r>
              <a:rPr lang="it-IT" b="1" dirty="0"/>
              <a:t> Lab</a:t>
            </a:r>
            <a:br>
              <a:rPr lang="it-IT" b="1" dirty="0"/>
            </a:br>
            <a:r>
              <a:rPr lang="it-IT" b="1" dirty="0"/>
              <a:t>dispositivi tecnologici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92002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Un </a:t>
            </a:r>
            <a:r>
              <a:rPr lang="it-IT" b="1" dirty="0" err="1"/>
              <a:t>Fab</a:t>
            </a:r>
            <a:r>
              <a:rPr lang="it-IT" b="1" dirty="0"/>
              <a:t> Lab </a:t>
            </a:r>
            <a:r>
              <a:rPr lang="it-IT" dirty="0"/>
              <a:t>è uno </a:t>
            </a:r>
            <a:r>
              <a:rPr lang="it-IT" b="1" dirty="0"/>
              <a:t>spazio di </a:t>
            </a:r>
            <a:r>
              <a:rPr lang="it-IT" b="1" dirty="0" err="1"/>
              <a:t>coworking</a:t>
            </a:r>
            <a:r>
              <a:rPr lang="it-IT" b="1" dirty="0"/>
              <a:t> dotato di strumentazione d'avanguardia per trasformare le idee in prototipi</a:t>
            </a:r>
            <a:r>
              <a:rPr lang="it-IT" dirty="0"/>
              <a:t>.</a:t>
            </a:r>
          </a:p>
          <a:p>
            <a:r>
              <a:rPr lang="it-IT" b="1" dirty="0"/>
              <a:t>Un tempo macchinari di questo tipo erano inaccessibili alla gente comune e potevano essere trovati ed utilizzati solo nei laboratori di ricerca delle università o di grandi aziende</a:t>
            </a:r>
            <a:r>
              <a:rPr lang="it-IT" dirty="0"/>
              <a:t>.</a:t>
            </a:r>
          </a:p>
          <a:p>
            <a:r>
              <a:rPr lang="it-IT" dirty="0"/>
              <a:t>Ci sono </a:t>
            </a:r>
            <a:r>
              <a:rPr lang="it-IT" b="1" dirty="0"/>
              <a:t>alcune categorie di macchine </a:t>
            </a:r>
            <a:r>
              <a:rPr lang="it-IT" dirty="0"/>
              <a:t>in un </a:t>
            </a:r>
            <a:r>
              <a:rPr lang="it-IT" b="1" dirty="0" err="1"/>
              <a:t>Fab</a:t>
            </a:r>
            <a:r>
              <a:rPr lang="it-IT" b="1" dirty="0"/>
              <a:t> Lab</a:t>
            </a:r>
            <a:r>
              <a:rPr lang="it-IT" dirty="0"/>
              <a:t> che </a:t>
            </a:r>
            <a:r>
              <a:rPr lang="it-IT" b="1" dirty="0"/>
              <a:t>svolgono attività generiche necessarie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una </a:t>
            </a:r>
            <a:r>
              <a:rPr lang="it-IT" b="1" dirty="0"/>
              <a:t>stampante 3D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una </a:t>
            </a:r>
            <a:r>
              <a:rPr lang="it-IT" b="1" dirty="0"/>
              <a:t>macchina CNC</a:t>
            </a:r>
            <a:r>
              <a:rPr lang="it-IT" dirty="0"/>
              <a:t> e una a</a:t>
            </a:r>
            <a:r>
              <a:rPr lang="it-IT" b="1" dirty="0"/>
              <a:t> taglio laser</a:t>
            </a:r>
            <a:r>
              <a:rPr lang="it-IT" dirty="0"/>
              <a:t> (in modo che gli artigiani possano giocare con i materiali e le loro potenzialità).</a:t>
            </a:r>
          </a:p>
          <a:p>
            <a:pPr lvl="1"/>
            <a:r>
              <a:rPr lang="it-IT" b="1" dirty="0"/>
              <a:t>macchine di fresatura ad alta precisione </a:t>
            </a:r>
            <a:r>
              <a:rPr lang="it-IT" dirty="0"/>
              <a:t>per la stampa di circuiti che possano permettere alle persone di produrre il loro hardware, assieme a stazioni per il test di elettronica digitale, di design, assemblaggio e di </a:t>
            </a:r>
            <a:r>
              <a:rPr lang="it-IT" dirty="0" err="1"/>
              <a:t>testing</a:t>
            </a:r>
            <a:r>
              <a:rPr lang="it-IT" dirty="0"/>
              <a:t> del prodotto finale.</a:t>
            </a:r>
          </a:p>
          <a:p>
            <a:r>
              <a:rPr lang="it-IT" dirty="0"/>
              <a:t>Ma </a:t>
            </a:r>
            <a:r>
              <a:rPr lang="it-IT" b="1" dirty="0"/>
              <a:t>un </a:t>
            </a:r>
            <a:r>
              <a:rPr lang="it-IT" b="1" dirty="0" err="1"/>
              <a:t>Fab</a:t>
            </a:r>
            <a:r>
              <a:rPr lang="it-IT" b="1" dirty="0"/>
              <a:t> Lab non è fatto solo di macchine</a:t>
            </a:r>
            <a:r>
              <a:rPr lang="it-IT" dirty="0"/>
              <a:t>: ogni centro dispone di </a:t>
            </a:r>
            <a:r>
              <a:rPr lang="it-IT" b="1" dirty="0"/>
              <a:t>personale specializzato con il compito di supportare tecnicamente lo sviluppo dei progetti degli associati o di stampare e realizzare oggetti conto terzi</a:t>
            </a:r>
            <a:r>
              <a:rPr lang="it-IT" dirty="0"/>
              <a:t>.</a:t>
            </a:r>
          </a:p>
        </p:txBody>
      </p:sp>
      <p:pic>
        <p:nvPicPr>
          <p:cNvPr id="5" name="Immagine 4" descr="makerbot-replicator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4565278"/>
            <a:ext cx="2917998" cy="163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3DPrinti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2326418"/>
            <a:ext cx="2915491" cy="1988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InnovazioneSociale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732" y="650224"/>
            <a:ext cx="2948268" cy="1426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6083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stampiamoin3d.com</a:t>
            </a:r>
            <a:br>
              <a:rPr lang="it-IT" b="1" dirty="0"/>
            </a:br>
            <a:r>
              <a:rPr lang="it-IT" dirty="0"/>
              <a:t>per la ricerca dei </a:t>
            </a:r>
            <a:r>
              <a:rPr lang="it-IT" dirty="0" err="1"/>
              <a:t>Fab</a:t>
            </a:r>
            <a:r>
              <a:rPr lang="it-IT" dirty="0"/>
              <a:t> Lab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576387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/>
              <a:t>Il </a:t>
            </a:r>
            <a:r>
              <a:rPr lang="it-IT" b="1" dirty="0" err="1"/>
              <a:t>Fab</a:t>
            </a:r>
            <a:r>
              <a:rPr lang="it-IT" b="1" dirty="0"/>
              <a:t> Lab si rivolge sia ai </a:t>
            </a:r>
            <a:r>
              <a:rPr lang="it-IT" b="1" dirty="0" err="1"/>
              <a:t>makers</a:t>
            </a:r>
            <a:r>
              <a:rPr lang="it-IT" b="1" dirty="0"/>
              <a:t> che non hanno le risorse per acquistare macchinari professionali sia alla gente comune che vuole sperimentare o magari realizzare un progetto in cooperazione con altri utenti associati al </a:t>
            </a:r>
            <a:r>
              <a:rPr lang="it-IT" b="1" dirty="0" err="1"/>
              <a:t>Fab</a:t>
            </a:r>
            <a:r>
              <a:rPr lang="it-IT" b="1" dirty="0"/>
              <a:t> Lab</a:t>
            </a:r>
            <a:r>
              <a:rPr lang="it-IT" dirty="0"/>
              <a:t>.</a:t>
            </a:r>
          </a:p>
          <a:p>
            <a:r>
              <a:rPr lang="it-IT" dirty="0"/>
              <a:t>Infatti il </a:t>
            </a:r>
            <a:r>
              <a:rPr lang="it-IT" dirty="0" err="1"/>
              <a:t>Fab</a:t>
            </a:r>
            <a:r>
              <a:rPr lang="it-IT" dirty="0"/>
              <a:t> Lab è </a:t>
            </a:r>
            <a:r>
              <a:rPr lang="it-IT" b="1" dirty="0"/>
              <a:t>uno spazio di </a:t>
            </a:r>
            <a:r>
              <a:rPr lang="it-IT" b="1" dirty="0" err="1"/>
              <a:t>coworking</a:t>
            </a:r>
            <a:r>
              <a:rPr lang="it-IT" dirty="0"/>
              <a:t>, </a:t>
            </a:r>
            <a:r>
              <a:rPr lang="it-IT" b="1" dirty="0"/>
              <a:t>dove è possibile fare gruppo magari per lanciare un nuovo progetto dove ognuno mette a disposizione del gruppo le proprie abilità</a:t>
            </a:r>
            <a:r>
              <a:rPr lang="it-IT" dirty="0"/>
              <a:t>.</a:t>
            </a:r>
          </a:p>
          <a:p>
            <a:r>
              <a:rPr lang="it-IT" dirty="0"/>
              <a:t>Il </a:t>
            </a:r>
            <a:r>
              <a:rPr lang="it-IT" dirty="0" err="1"/>
              <a:t>Fab</a:t>
            </a:r>
            <a:r>
              <a:rPr lang="it-IT" dirty="0"/>
              <a:t> Lab </a:t>
            </a:r>
            <a:r>
              <a:rPr lang="it-IT" b="1" dirty="0"/>
              <a:t>infine organizza per i propri associati corsi per utilizzare i macchinari per la fabbricazione digitale </a:t>
            </a:r>
            <a:r>
              <a:rPr lang="it-IT" dirty="0"/>
              <a:t>(stampanti 3D o macchine CNC), </a:t>
            </a:r>
            <a:r>
              <a:rPr lang="it-IT" b="1" dirty="0"/>
              <a:t>corsi di modellazione 3D e di stampa 3D</a:t>
            </a:r>
            <a:r>
              <a:rPr lang="it-IT" dirty="0"/>
              <a:t>, </a:t>
            </a:r>
            <a:r>
              <a:rPr lang="it-IT" b="1" dirty="0"/>
              <a:t>corsi di elettronica e di programmazione</a:t>
            </a:r>
            <a:r>
              <a:rPr lang="it-IT" dirty="0"/>
              <a:t>.</a:t>
            </a:r>
          </a:p>
          <a:p>
            <a:r>
              <a:rPr lang="it-IT" b="1" dirty="0"/>
              <a:t>I </a:t>
            </a:r>
            <a:r>
              <a:rPr lang="it-IT" b="1" dirty="0" err="1"/>
              <a:t>Fab</a:t>
            </a:r>
            <a:r>
              <a:rPr lang="it-IT" b="1" dirty="0"/>
              <a:t> Lab non sono tutti uguali</a:t>
            </a:r>
            <a:r>
              <a:rPr lang="it-IT" dirty="0"/>
              <a:t>. Infatti la dotazione di macchine, i servizi offerti e l’organizzazione dei corsi varia da </a:t>
            </a:r>
            <a:r>
              <a:rPr lang="it-IT" dirty="0" err="1"/>
              <a:t>Fab</a:t>
            </a:r>
            <a:r>
              <a:rPr lang="it-IT" dirty="0"/>
              <a:t> Lab a </a:t>
            </a:r>
            <a:r>
              <a:rPr lang="it-IT" dirty="0" err="1"/>
              <a:t>Fab</a:t>
            </a:r>
            <a:r>
              <a:rPr lang="it-IT" dirty="0"/>
              <a:t> Lab.</a:t>
            </a:r>
          </a:p>
          <a:p>
            <a:r>
              <a:rPr lang="it-IT" b="1" dirty="0"/>
              <a:t>Ricercare i </a:t>
            </a:r>
            <a:r>
              <a:rPr lang="it-IT" b="1" dirty="0" err="1"/>
              <a:t>Fablab</a:t>
            </a:r>
            <a:r>
              <a:rPr lang="it-IT" b="1" dirty="0"/>
              <a:t> presenti nel proprio territorio è agevole</a:t>
            </a:r>
            <a:r>
              <a:rPr lang="it-IT" dirty="0"/>
              <a:t>, grazie al </a:t>
            </a:r>
            <a:r>
              <a:rPr lang="it-IT" b="1" dirty="0"/>
              <a:t>portale Stampiamo in 3D</a:t>
            </a:r>
            <a:r>
              <a:rPr lang="it-IT" dirty="0"/>
              <a:t>. La scheda di ogni </a:t>
            </a:r>
            <a:r>
              <a:rPr lang="it-IT" dirty="0" err="1"/>
              <a:t>Fab</a:t>
            </a:r>
            <a:r>
              <a:rPr lang="it-IT" dirty="0"/>
              <a:t> Lab mostra informazioni utili come il sito web, il numero di telefono, l'email e l'indirizzo del </a:t>
            </a:r>
            <a:r>
              <a:rPr lang="it-IT" dirty="0" err="1"/>
              <a:t>Fab</a:t>
            </a:r>
            <a:r>
              <a:rPr lang="it-IT" dirty="0"/>
              <a:t> Lab stesso, che può essere localizzato anche all'interno di una mappa. Per alcuni </a:t>
            </a:r>
            <a:r>
              <a:rPr lang="it-IT" dirty="0" err="1"/>
              <a:t>Fab</a:t>
            </a:r>
            <a:r>
              <a:rPr lang="it-IT" dirty="0"/>
              <a:t> Lab sono inoltre disponibili informazioni aggiuntive come ad esempio gli orari di apertura ed i servizi offerti.</a:t>
            </a: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9415222" y="3974985"/>
            <a:ext cx="2776777" cy="808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990" y="4058420"/>
            <a:ext cx="2626403" cy="6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266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8229600" y="295835"/>
            <a:ext cx="3946257" cy="1607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err="1"/>
              <a:t>Fab</a:t>
            </a:r>
            <a:r>
              <a:rPr lang="it-IT" b="1" dirty="0"/>
              <a:t> Lab: modelli di business</a:t>
            </a:r>
            <a:br>
              <a:rPr lang="it-IT" b="1" dirty="0"/>
            </a:br>
            <a:r>
              <a:rPr lang="it-IT" b="1" dirty="0"/>
              <a:t>alcuni suggerimenti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697411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/>
              <a:t>Massimo </a:t>
            </a:r>
            <a:r>
              <a:rPr lang="it-IT" b="1" dirty="0" err="1"/>
              <a:t>Menichinelli</a:t>
            </a:r>
            <a:r>
              <a:rPr lang="it-IT" b="1" dirty="0"/>
              <a:t> </a:t>
            </a:r>
            <a:r>
              <a:rPr lang="it-IT" dirty="0"/>
              <a:t>ha riportato su </a:t>
            </a:r>
            <a:r>
              <a:rPr lang="it-IT" b="1" dirty="0"/>
              <a:t>fablab.is</a:t>
            </a:r>
            <a:r>
              <a:rPr lang="it-IT" dirty="0"/>
              <a:t> alcuni </a:t>
            </a:r>
            <a:r>
              <a:rPr lang="it-IT" b="1" dirty="0"/>
              <a:t>consigli per creare dei modelli sostenibili nell’universo </a:t>
            </a:r>
            <a:r>
              <a:rPr lang="it-IT" b="1" dirty="0" err="1"/>
              <a:t>fabber</a:t>
            </a:r>
            <a:r>
              <a:rPr lang="it-IT" dirty="0"/>
              <a:t>:</a:t>
            </a:r>
          </a:p>
          <a:p>
            <a:pPr lvl="0"/>
            <a:r>
              <a:rPr lang="it-IT" b="1" dirty="0"/>
              <a:t>«ENABLER</a:t>
            </a:r>
            <a:r>
              <a:rPr lang="it-IT" dirty="0"/>
              <a:t>»: per chi lancia nuovi Lab o supporta quelli esistenti con la sua catena di distribuzione.</a:t>
            </a:r>
          </a:p>
          <a:p>
            <a:pPr lvl="0"/>
            <a:r>
              <a:rPr lang="it-IT" b="1" dirty="0"/>
              <a:t>«EDUCATION</a:t>
            </a:r>
            <a:r>
              <a:rPr lang="it-IT" dirty="0"/>
              <a:t>»: focalizzato sull’educazione globale, all’interno del quale esperti internazionali offrono training dai laboratori locali o persino da università e business tramite il network di </a:t>
            </a:r>
            <a:r>
              <a:rPr lang="it-IT" b="1" dirty="0"/>
              <a:t>videoconferenze </a:t>
            </a:r>
            <a:r>
              <a:rPr lang="it-IT" b="1" dirty="0" err="1"/>
              <a:t>Fab</a:t>
            </a:r>
            <a:r>
              <a:rPr lang="it-IT" b="1" dirty="0"/>
              <a:t> Lab</a:t>
            </a:r>
            <a:r>
              <a:rPr lang="it-IT" dirty="0"/>
              <a:t> e la </a:t>
            </a:r>
            <a:r>
              <a:rPr lang="it-IT" b="1" dirty="0" err="1"/>
              <a:t>Fab</a:t>
            </a:r>
            <a:r>
              <a:rPr lang="it-IT" b="1" dirty="0"/>
              <a:t> Lab Accademy</a:t>
            </a:r>
            <a:r>
              <a:rPr lang="it-IT" dirty="0"/>
              <a:t>. Tale modello prevede anche i </a:t>
            </a:r>
            <a:r>
              <a:rPr lang="it-IT" b="1" dirty="0"/>
              <a:t>meccanismi</a:t>
            </a:r>
            <a:r>
              <a:rPr lang="it-IT" dirty="0"/>
              <a:t> </a:t>
            </a:r>
            <a:r>
              <a:rPr lang="it-IT" b="1" dirty="0"/>
              <a:t>P2P</a:t>
            </a:r>
            <a:r>
              <a:rPr lang="it-IT" dirty="0"/>
              <a:t> (Peer to Peer).</a:t>
            </a:r>
          </a:p>
          <a:p>
            <a:pPr lvl="0"/>
            <a:r>
              <a:rPr lang="it-IT" dirty="0"/>
              <a:t>«</a:t>
            </a:r>
            <a:r>
              <a:rPr lang="it-IT" b="1" dirty="0"/>
              <a:t>INCUBATOR</a:t>
            </a:r>
            <a:r>
              <a:rPr lang="it-IT" dirty="0"/>
              <a:t>»: </a:t>
            </a:r>
            <a:r>
              <a:rPr lang="it-IT" b="1" dirty="0"/>
              <a:t>offre agli imprenditori le infrastrutture necessarie per trasformare le opere prodotte nei </a:t>
            </a:r>
            <a:r>
              <a:rPr lang="it-IT" b="1" dirty="0" err="1"/>
              <a:t>Fab</a:t>
            </a:r>
            <a:r>
              <a:rPr lang="it-IT" b="1" dirty="0"/>
              <a:t> Lab in business sostenibili</a:t>
            </a:r>
            <a:r>
              <a:rPr lang="it-IT" dirty="0"/>
              <a:t>. L’incubatore offrirà l’infrastruttura di back office, promozione e marketing, </a:t>
            </a:r>
            <a:r>
              <a:rPr lang="it-IT" dirty="0" err="1"/>
              <a:t>seed</a:t>
            </a:r>
            <a:r>
              <a:rPr lang="it-IT" dirty="0"/>
              <a:t> capital, l’accesso al network </a:t>
            </a:r>
            <a:r>
              <a:rPr lang="it-IT" dirty="0" err="1"/>
              <a:t>Fab</a:t>
            </a:r>
            <a:r>
              <a:rPr lang="it-IT" dirty="0"/>
              <a:t> Lab e ad infrastrutture di altre imprese che gli permettano di focalizzarsi sulla sua area di esperienza.</a:t>
            </a:r>
          </a:p>
          <a:p>
            <a:pPr lvl="0"/>
            <a:r>
              <a:rPr lang="it-IT" b="1" dirty="0"/>
              <a:t>«REPLICATED/NETWORK»: offre un prodotto</a:t>
            </a:r>
            <a:r>
              <a:rPr lang="it-IT" dirty="0"/>
              <a:t>,</a:t>
            </a:r>
            <a:r>
              <a:rPr lang="it-IT" b="1" dirty="0"/>
              <a:t> servizio o curriculum che agisce facendo leva sull’infrastruttura</a:t>
            </a:r>
            <a:r>
              <a:rPr lang="it-IT" dirty="0"/>
              <a:t>,</a:t>
            </a:r>
            <a:r>
              <a:rPr lang="it-IT" b="1" dirty="0"/>
              <a:t> staff ed esperienza del </a:t>
            </a:r>
            <a:r>
              <a:rPr lang="it-IT" b="1" dirty="0" err="1"/>
              <a:t>Fab</a:t>
            </a:r>
            <a:r>
              <a:rPr lang="it-IT" b="1" dirty="0"/>
              <a:t> Lab locale</a:t>
            </a:r>
            <a:r>
              <a:rPr lang="it-IT" dirty="0"/>
              <a:t>. Tali opportunità possono essere replicate, vendute e messe in esecuzione da più di un Lab locale, con un margine sostenibile per ciascuna sede. Lo sfruttamento simultaneo di tutti i Lab nel network, per la promozione e fornitura del business crea una forza e una </a:t>
            </a:r>
            <a:r>
              <a:rPr lang="it-IT" dirty="0" err="1"/>
              <a:t>reach</a:t>
            </a:r>
            <a:r>
              <a:rPr lang="it-IT" dirty="0"/>
              <a:t> per il brand non indifferenti.</a:t>
            </a:r>
          </a:p>
          <a:p>
            <a:pPr marL="0" lvl="0" indent="0">
              <a:buNone/>
            </a:pPr>
            <a:r>
              <a:rPr lang="it-IT" dirty="0"/>
              <a:t>Riferimenti:</a:t>
            </a:r>
          </a:p>
          <a:p>
            <a:pPr lvl="0"/>
            <a:r>
              <a:rPr lang="it-IT" b="1" dirty="0">
                <a:hlinkClick r:id="rId2"/>
              </a:rPr>
              <a:t>www.fablab.is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189" y="3726138"/>
            <a:ext cx="2965809" cy="127477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90" y="5280580"/>
            <a:ext cx="2965809" cy="128251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189" y="2185893"/>
            <a:ext cx="2936221" cy="126971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9150" y="477799"/>
            <a:ext cx="35433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35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err="1"/>
              <a:t>Fab</a:t>
            </a:r>
            <a:r>
              <a:rPr lang="it-IT" b="1" dirty="0"/>
              <a:t> Lab – Altri link utili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92002"/>
          </a:xfrm>
        </p:spPr>
        <p:txBody>
          <a:bodyPr>
            <a:normAutofit/>
          </a:bodyPr>
          <a:lstStyle/>
          <a:p>
            <a:r>
              <a:rPr lang="it-IT" u="sng" dirty="0">
                <a:hlinkClick r:id="rId2"/>
              </a:rPr>
              <a:t>http://manuelamimosaravasio.com/fab-lab-for-kids/</a:t>
            </a:r>
            <a:endParaRPr lang="it-IT" dirty="0"/>
          </a:p>
          <a:p>
            <a:r>
              <a:rPr lang="it-IT" u="sng" dirty="0">
                <a:hlinkClick r:id="rId3"/>
              </a:rPr>
              <a:t>www.creaimpresa.it/aprire-fablab-3d-printing-store.php?bid=1625&amp;gclid=CjwKEAjwi9K4BRCQzq7d1c6A_XASJABueAO2GGVsluiOvpBWpLmT5TtuAmjdVXNhul2z2uKD4KvAIRoCHHTw_wcB</a:t>
            </a:r>
            <a:endParaRPr lang="it-IT" dirty="0"/>
          </a:p>
          <a:p>
            <a:r>
              <a:rPr lang="it-IT" dirty="0">
                <a:hlinkClick r:id="rId4"/>
              </a:rPr>
              <a:t>http://oralavora.tumblr.com/post/75361982657/</a:t>
            </a:r>
            <a:r>
              <a:rPr lang="it-IT" dirty="0" err="1">
                <a:hlinkClick r:id="rId4"/>
              </a:rPr>
              <a:t>fablab</a:t>
            </a:r>
            <a:r>
              <a:rPr lang="it-IT" dirty="0">
                <a:hlinkClick r:id="rId4"/>
              </a:rPr>
              <a:t>-che-</a:t>
            </a:r>
            <a:r>
              <a:rPr lang="it-IT" dirty="0" err="1">
                <a:hlinkClick r:id="rId4"/>
              </a:rPr>
              <a:t>cosè</a:t>
            </a:r>
            <a:r>
              <a:rPr lang="it-IT" dirty="0">
                <a:hlinkClick r:id="rId4"/>
              </a:rPr>
              <a:t>-un-</a:t>
            </a:r>
            <a:r>
              <a:rPr lang="it-IT" dirty="0" err="1">
                <a:hlinkClick r:id="rId4"/>
              </a:rPr>
              <a:t>fablab</a:t>
            </a:r>
            <a:endParaRPr lang="it-IT" dirty="0"/>
          </a:p>
          <a:p>
            <a:r>
              <a:rPr lang="it-IT" dirty="0">
                <a:hlinkClick r:id="rId5"/>
              </a:rPr>
              <a:t>http://millionaire.it/fab-lab-la-casa-di-chi-crea-con-le-proprie-mani/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655" y="5209313"/>
            <a:ext cx="7633853" cy="163582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307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Link utili suggeriti dal MIUR</a:t>
            </a:r>
            <a:br>
              <a:rPr lang="it-IT" b="1" dirty="0"/>
            </a:br>
            <a:r>
              <a:rPr lang="it-IT" b="1" dirty="0" err="1"/>
              <a:t>ToolKit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2953372" cy="44920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/>
              <a:t>STAMPANTE 3D</a:t>
            </a:r>
          </a:p>
          <a:p>
            <a:r>
              <a:rPr lang="it-IT" b="1" u="sng" dirty="0">
                <a:hlinkClick r:id="rId2"/>
              </a:rPr>
              <a:t>www.thingverse.com/</a:t>
            </a:r>
            <a:endParaRPr lang="it-IT" b="1" dirty="0"/>
          </a:p>
          <a:p>
            <a:r>
              <a:rPr lang="it-IT" b="1" u="sng" dirty="0">
                <a:hlinkClick r:id="rId3"/>
              </a:rPr>
              <a:t>www.thinkercad.com</a:t>
            </a:r>
            <a:endParaRPr lang="it-IT" b="1" dirty="0"/>
          </a:p>
          <a:p>
            <a:r>
              <a:rPr lang="it-IT" b="1" u="sng" dirty="0">
                <a:hlinkClick r:id="rId4"/>
              </a:rPr>
              <a:t>www.123dapp.com</a:t>
            </a:r>
            <a:endParaRPr lang="it-IT" b="1" dirty="0"/>
          </a:p>
          <a:p>
            <a:r>
              <a:rPr lang="it-IT" b="1" u="sng" dirty="0">
                <a:hlinkClick r:id="rId5"/>
              </a:rPr>
              <a:t>www.openscad.org</a:t>
            </a:r>
            <a:endParaRPr lang="it-IT" b="1" dirty="0"/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b="1" dirty="0"/>
              <a:t>LASER CUT</a:t>
            </a:r>
          </a:p>
          <a:p>
            <a:r>
              <a:rPr lang="it-IT" b="1" u="sng" dirty="0">
                <a:hlinkClick r:id="rId6"/>
              </a:rPr>
              <a:t>www.inkscape.org</a:t>
            </a:r>
            <a:endParaRPr lang="it-IT" b="1" dirty="0"/>
          </a:p>
          <a:p>
            <a:r>
              <a:rPr lang="it-IT" b="1" u="sng" dirty="0">
                <a:hlinkClick r:id="rId7"/>
              </a:rPr>
              <a:t>www.makercase.com/</a:t>
            </a:r>
            <a:endParaRPr lang="it-IT" b="1" dirty="0"/>
          </a:p>
          <a:p>
            <a:r>
              <a:rPr lang="it-IT" b="1" dirty="0">
                <a:hlinkClick r:id="rId8"/>
              </a:rPr>
              <a:t>www.librecad.org</a:t>
            </a:r>
            <a:endParaRPr lang="it-IT" b="1" dirty="0"/>
          </a:p>
          <a:p>
            <a:r>
              <a:rPr lang="it-IT" b="1" u="sng" dirty="0">
                <a:hlinkClick r:id="rId8"/>
              </a:rPr>
              <a:t>www.librecad.org</a:t>
            </a:r>
            <a:endParaRPr lang="it-IT" b="1" u="sng" dirty="0"/>
          </a:p>
          <a:p>
            <a:endParaRPr lang="it-IT" b="1" u="sng" dirty="0"/>
          </a:p>
          <a:p>
            <a:pPr marL="0" indent="0">
              <a:buNone/>
            </a:pPr>
            <a:r>
              <a:rPr lang="it-IT" b="1" dirty="0"/>
              <a:t>OFFICINA KIT</a:t>
            </a:r>
          </a:p>
          <a:p>
            <a:r>
              <a:rPr lang="it-IT" b="1" u="sng" dirty="0">
                <a:hlinkClick r:id="rId9"/>
              </a:rPr>
              <a:t>www.instructables.com</a:t>
            </a:r>
            <a:endParaRPr lang="it-IT" b="1" dirty="0"/>
          </a:p>
          <a:p>
            <a:r>
              <a:rPr lang="it-IT" b="1" u="sng" dirty="0">
                <a:hlinkClick r:id="rId3"/>
              </a:rPr>
              <a:t>www.thinkercad.com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4039099" y="2160588"/>
            <a:ext cx="5064560" cy="4589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/>
              <a:t>MICROCONTROLLER</a:t>
            </a:r>
          </a:p>
          <a:p>
            <a:r>
              <a:rPr lang="it-IT" b="1" u="sng" dirty="0">
                <a:hlinkClick r:id="rId6"/>
              </a:rPr>
              <a:t>www.inkscape.org</a:t>
            </a:r>
            <a:endParaRPr lang="it-IT" b="1" dirty="0"/>
          </a:p>
          <a:p>
            <a:r>
              <a:rPr lang="it-IT" b="1" u="sng" dirty="0">
                <a:hlinkClick r:id="rId7"/>
              </a:rPr>
              <a:t>www.makercase.com/</a:t>
            </a:r>
            <a:endParaRPr lang="it-IT" b="1" dirty="0"/>
          </a:p>
          <a:p>
            <a:r>
              <a:rPr lang="it-IT" b="1" u="sng" dirty="0">
                <a:hlinkClick r:id="rId4"/>
              </a:rPr>
              <a:t>www.123dapp.com</a:t>
            </a:r>
            <a:endParaRPr lang="it-IT" b="1" dirty="0"/>
          </a:p>
          <a:p>
            <a:r>
              <a:rPr lang="it-IT" b="1" u="sng" dirty="0">
                <a:hlinkClick r:id="rId8"/>
              </a:rPr>
              <a:t>www.librecad.org</a:t>
            </a:r>
            <a:endParaRPr lang="it-IT" b="1" dirty="0"/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b="1" dirty="0"/>
              <a:t>SCANNER 3D</a:t>
            </a:r>
          </a:p>
          <a:p>
            <a:r>
              <a:rPr lang="it-IT" b="1" u="sng" dirty="0">
                <a:hlinkClick r:id="rId2"/>
              </a:rPr>
              <a:t>www.thingverse.com/</a:t>
            </a:r>
            <a:endParaRPr lang="it-IT" b="1" dirty="0"/>
          </a:p>
          <a:p>
            <a:r>
              <a:rPr lang="it-IT" b="1" u="sng" dirty="0">
                <a:hlinkClick r:id="rId3"/>
              </a:rPr>
              <a:t>www.thinkercad.com</a:t>
            </a:r>
            <a:endParaRPr lang="it-IT" b="1" dirty="0"/>
          </a:p>
          <a:p>
            <a:r>
              <a:rPr lang="it-IT" b="1" u="sng" dirty="0">
                <a:hlinkClick r:id="rId4"/>
              </a:rPr>
              <a:t>www.123dapp.com</a:t>
            </a:r>
            <a:endParaRPr lang="it-IT" b="1" dirty="0"/>
          </a:p>
          <a:p>
            <a:r>
              <a:rPr lang="it-IT" b="1" u="sng" dirty="0">
                <a:hlinkClick r:id="rId5"/>
              </a:rPr>
              <a:t>www.openscad.org</a:t>
            </a:r>
            <a:endParaRPr lang="it-IT" b="1" dirty="0"/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b="1" dirty="0"/>
              <a:t>TERMOFORMATRICE</a:t>
            </a:r>
          </a:p>
          <a:p>
            <a:r>
              <a:rPr lang="it-IT" b="1" u="sng" dirty="0">
                <a:hlinkClick r:id="rId11"/>
              </a:rPr>
              <a:t>https://it.wikipedia.org/wiki/termoformatura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875328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Link utili suggeriti dal MIUR</a:t>
            </a:r>
            <a:br>
              <a:rPr lang="it-IT" b="1" dirty="0"/>
            </a:br>
            <a:r>
              <a:rPr lang="it-IT" b="1" dirty="0"/>
              <a:t>Allegato 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92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 </a:t>
            </a:r>
            <a:r>
              <a:rPr lang="it-IT" b="1" dirty="0"/>
              <a:t>ALTRI SITI CONSIGLIATI</a:t>
            </a:r>
          </a:p>
          <a:p>
            <a:r>
              <a:rPr lang="it-IT" b="1" u="sng" dirty="0">
                <a:hlinkClick r:id="rId2"/>
              </a:rPr>
              <a:t>http://www.reggiochildren.it/attivita/atelier/</a:t>
            </a:r>
            <a:endParaRPr lang="it-IT" b="1" dirty="0"/>
          </a:p>
          <a:p>
            <a:r>
              <a:rPr lang="it-IT" b="1" u="sng" dirty="0">
                <a:hlinkClick r:id="rId3"/>
              </a:rPr>
              <a:t>https://archeworks.org/wp-content/uploads/2015/02/Toolkit-Digital-Atelier/Archeworks-New-Practice-team_sm.pdf</a:t>
            </a:r>
            <a:endParaRPr lang="it-IT" b="1" dirty="0"/>
          </a:p>
          <a:p>
            <a:r>
              <a:rPr lang="it-IT" b="1" u="sng" dirty="0">
                <a:hlinkClick r:id="rId4"/>
              </a:rPr>
              <a:t>http://www.museoscienza.org/tinkering-zone/cosa-si-fa.asp</a:t>
            </a:r>
            <a:endParaRPr lang="it-IT" b="1" u="sng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655" y="5209313"/>
            <a:ext cx="7633853" cy="16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0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21632" cy="685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01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Altri link utili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697411"/>
          </a:xfrm>
        </p:spPr>
        <p:txBody>
          <a:bodyPr>
            <a:normAutofit fontScale="70000" lnSpcReduction="20000"/>
          </a:bodyPr>
          <a:lstStyle/>
          <a:p>
            <a:r>
              <a:rPr lang="it-IT" b="1" u="sng" dirty="0">
                <a:hlinkClick r:id="rId2"/>
              </a:rPr>
              <a:t>http://www.cgmagazine.it/cosa-sono-gli-atelier-creativi-che-stanno-per-piombare-nelle-nostre-scuole/</a:t>
            </a:r>
            <a:endParaRPr lang="it-IT" b="1" dirty="0"/>
          </a:p>
          <a:p>
            <a:r>
              <a:rPr lang="it-IT" b="1" u="sng" dirty="0">
                <a:hlinkClick r:id="rId3"/>
              </a:rPr>
              <a:t>https://prezi.com/3pwlsn-qdzy5/pnsd-bando-per-la-creazione-di-atelier-creativi/?utm_campaign=share&amp;utm_medium=copy</a:t>
            </a:r>
            <a:endParaRPr lang="it-IT" b="1" dirty="0"/>
          </a:p>
          <a:p>
            <a:r>
              <a:rPr lang="it-IT" b="1" u="sng" dirty="0">
                <a:hlinkClick r:id="rId4"/>
              </a:rPr>
              <a:t>http://www.techeconomy.it/2016/03/31/atelier-digitali-linee-guida-acquisti</a:t>
            </a:r>
            <a:endParaRPr lang="it-IT" b="1" dirty="0"/>
          </a:p>
          <a:p>
            <a:r>
              <a:rPr lang="it-IT" b="1" u="sng" dirty="0">
                <a:hlinkClick r:id="rId5"/>
              </a:rPr>
              <a:t>https://www.eventbrite.it/e/biglietti-intel-school-makers-23814658284?aff=usr</a:t>
            </a:r>
            <a:endParaRPr lang="it-IT" b="1" dirty="0"/>
          </a:p>
          <a:p>
            <a:r>
              <a:rPr lang="it-IT" b="1" u="sng" dirty="0">
                <a:hlinkClick r:id="rId6"/>
              </a:rPr>
              <a:t>https://docs.google.com/forms/d/1njrSXzZxNEataf5a_2pCcZpvya0Ug6w1dFZIZ8i6Wko/viewform?c=0&amp;w=1</a:t>
            </a:r>
            <a:endParaRPr lang="it-IT" b="1" dirty="0"/>
          </a:p>
          <a:p>
            <a:r>
              <a:rPr lang="it-IT" b="1" u="sng" dirty="0">
                <a:hlinkClick r:id="rId7"/>
              </a:rPr>
              <a:t>http://www.forumpa.it/scuola-istruzione-e-ricerca/la-nuova-sfida-degli-atelier-nel-primo-ciclo-di-istruzione</a:t>
            </a:r>
            <a:endParaRPr lang="it-IT" b="1" dirty="0"/>
          </a:p>
          <a:p>
            <a:r>
              <a:rPr lang="it-IT" b="1" u="sng" dirty="0">
                <a:hlinkClick r:id="rId8"/>
              </a:rPr>
              <a:t>http://www.professionistiscuola.it/varie/2145-atelier-creativi-nelle-scuole-cosa-sono-e-dove-reperire-indicazioni-ed-idee.html</a:t>
            </a:r>
            <a:endParaRPr lang="it-IT" b="1" dirty="0"/>
          </a:p>
          <a:p>
            <a:r>
              <a:rPr lang="it-IT" b="1" u="sng" dirty="0">
                <a:hlinkClick r:id="rId9"/>
              </a:rPr>
              <a:t>www.designdidattico.com/team-digitale-e-se-includessimo-anche-gli-studenti/</a:t>
            </a:r>
            <a:endParaRPr lang="it-IT" b="1" dirty="0"/>
          </a:p>
          <a:p>
            <a:r>
              <a:rPr lang="it-IT" b="1" dirty="0">
                <a:hlinkClick r:id="rId10"/>
              </a:rPr>
              <a:t>http://ischool.startupitalia.eu/education/53111-20160331-intel-miur-laboratori-workshop</a:t>
            </a:r>
            <a:endParaRPr lang="it-IT" b="1" dirty="0"/>
          </a:p>
          <a:p>
            <a:r>
              <a:rPr lang="it-IT" b="1" u="sng" dirty="0">
                <a:hlinkClick r:id="rId11"/>
              </a:rPr>
              <a:t>www.scuolaetecnologia.it/2016/04/09/francesca-lazzari/perchecomprarlo-posso-farlo-idee-alunni- maker-</a:t>
            </a:r>
            <a:r>
              <a:rPr lang="it-IT" b="1" u="sng" dirty="0" err="1">
                <a:hlinkClick r:id="rId11"/>
              </a:rPr>
              <a:t>legowedo</a:t>
            </a:r>
            <a:r>
              <a:rPr lang="it-IT" b="1" u="sng" dirty="0">
                <a:hlinkClick r:id="rId11"/>
              </a:rPr>
              <a:t>-scratch/</a:t>
            </a:r>
            <a:endParaRPr lang="it-IT" b="1" dirty="0"/>
          </a:p>
          <a:p>
            <a:r>
              <a:rPr lang="it-IT" b="1" u="sng" dirty="0">
                <a:hlinkClick r:id="rId12"/>
              </a:rPr>
              <a:t>http://www.scuolaetecnologia.it/2016/03/18/sara-belloni/uscito-bando-pon-la-realizzazione-atelier-creativi-opportunita-non-perdere/</a:t>
            </a:r>
            <a:endParaRPr lang="it-IT" b="1" dirty="0"/>
          </a:p>
          <a:p>
            <a:r>
              <a:rPr lang="it-IT" b="1" dirty="0">
                <a:hlinkClick r:id="rId13"/>
              </a:rPr>
              <a:t>http://m.orizzontescuola.it/comunicati/incontri-sugli-atelier-creativi-prova-prima-persona-soluzioni-portarli-nella-tua-scuola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9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PIANO NAZIONALE SCUOLA DIGITALE</a:t>
            </a:r>
            <a:br>
              <a:rPr lang="it-IT" dirty="0"/>
            </a:br>
            <a:r>
              <a:rPr lang="it-IT" b="1" dirty="0"/>
              <a:t>ambiti, obiettivi e 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230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/>
              <a:t>STRUMENTI</a:t>
            </a:r>
            <a:r>
              <a:rPr lang="it-IT" dirty="0"/>
              <a:t> </a:t>
            </a:r>
          </a:p>
          <a:p>
            <a:r>
              <a:rPr lang="it-IT" b="1" dirty="0"/>
              <a:t>ACCESSO</a:t>
            </a:r>
            <a:r>
              <a:rPr lang="it-IT" dirty="0"/>
              <a:t> (Azioni 1 – 2 – 3) da pag.36 a pag. 40 del Documento</a:t>
            </a:r>
          </a:p>
          <a:p>
            <a:r>
              <a:rPr lang="it-IT" b="1" dirty="0"/>
              <a:t>SPAZI E AMBIENTI PER L’APPRENDIMENTO </a:t>
            </a:r>
            <a:r>
              <a:rPr lang="it-IT" dirty="0"/>
              <a:t>(Azioni 4 – 5 – 6 -7) da pag. 41 a pag. 53 del Documento</a:t>
            </a:r>
          </a:p>
          <a:p>
            <a:r>
              <a:rPr lang="it-IT" b="1" dirty="0" err="1"/>
              <a:t>IDENTIT</a:t>
            </a:r>
            <a:r>
              <a:rPr lang="it-IT" b="1" cap="all" dirty="0" err="1"/>
              <a:t>à</a:t>
            </a:r>
            <a:r>
              <a:rPr lang="it-IT" b="1" dirty="0"/>
              <a:t> DIGITALE</a:t>
            </a:r>
            <a:r>
              <a:rPr lang="it-IT" dirty="0"/>
              <a:t> (Azioni 8-9-10) da pag. 54 a pag. 60 del Documento</a:t>
            </a:r>
          </a:p>
          <a:p>
            <a:r>
              <a:rPr lang="it-IT" b="1" dirty="0"/>
              <a:t>AMMINISTRAZIONE DIGITALE-</a:t>
            </a:r>
            <a:r>
              <a:rPr lang="it-IT" dirty="0"/>
              <a:t> (Azioni 11-12-13) da pag. 61 a pag. 68 del Documento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b="1" dirty="0"/>
              <a:t>COMPETENZE E CONTENUTI</a:t>
            </a:r>
            <a:endParaRPr lang="it-IT" dirty="0"/>
          </a:p>
          <a:p>
            <a:r>
              <a:rPr lang="it-IT" b="1" dirty="0"/>
              <a:t>COMPETENZE DEGLI STUDENTI </a:t>
            </a:r>
            <a:r>
              <a:rPr lang="it-IT" dirty="0"/>
              <a:t>(Azioni 14-15-16-17-18) da pag. 69 a pag. 83 del Documento</a:t>
            </a:r>
          </a:p>
          <a:p>
            <a:r>
              <a:rPr lang="it-IT" b="1" dirty="0"/>
              <a:t>DIGITALE, </a:t>
            </a:r>
            <a:r>
              <a:rPr lang="it-IT" b="1" dirty="0" err="1"/>
              <a:t>IMPRENDITORIALIT</a:t>
            </a:r>
            <a:r>
              <a:rPr lang="it-IT" b="1" cap="all" dirty="0" err="1"/>
              <a:t>à</a:t>
            </a:r>
            <a:r>
              <a:rPr lang="it-IT" b="1" dirty="0"/>
              <a:t> E LAVORO </a:t>
            </a:r>
            <a:r>
              <a:rPr lang="it-IT" dirty="0"/>
              <a:t>(Azioni 19-20-21) da pag. 84 a pag. 92 del Documento</a:t>
            </a:r>
          </a:p>
          <a:p>
            <a:r>
              <a:rPr lang="it-IT" b="1" dirty="0"/>
              <a:t>CONTENUTI DIGITALI </a:t>
            </a:r>
            <a:r>
              <a:rPr lang="it-IT" dirty="0"/>
              <a:t>(Azioni 22-23-24) da pag. 93 a pag. 101 del Documento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b="1" dirty="0"/>
              <a:t>FORMAZIONE</a:t>
            </a:r>
            <a:r>
              <a:rPr lang="it-IT" dirty="0"/>
              <a:t> E </a:t>
            </a:r>
            <a:r>
              <a:rPr lang="it-IT" b="1" dirty="0"/>
              <a:t>ACCOMPAGNAMENTO</a:t>
            </a:r>
            <a:r>
              <a:rPr lang="it-IT" dirty="0"/>
              <a:t> </a:t>
            </a:r>
          </a:p>
          <a:p>
            <a:r>
              <a:rPr lang="it-IT" b="1" dirty="0"/>
              <a:t>LA FORMAZIONE DEL PERSONALE </a:t>
            </a:r>
            <a:r>
              <a:rPr lang="it-IT" dirty="0"/>
              <a:t>(Azioni 25-26-27) da pag. 102 a pag. 113 del Documento</a:t>
            </a:r>
          </a:p>
          <a:p>
            <a:r>
              <a:rPr lang="it-IT" b="1" dirty="0"/>
              <a:t>LA FORMAZIONE DEL PERSONALE </a:t>
            </a:r>
            <a:r>
              <a:rPr lang="it-IT" dirty="0"/>
              <a:t>(Azioni 28-29-30-31-32-33-34-35) da pag. 114 a pag. 125 del Documento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3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PIANO NAZIONALE SCUOLA DIGITALE</a:t>
            </a:r>
            <a:br>
              <a:rPr lang="it-IT" dirty="0"/>
            </a:br>
            <a:r>
              <a:rPr lang="it-IT" b="1" dirty="0"/>
              <a:t>focus su alcuni punti fondamentali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571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b="1" dirty="0"/>
              <a:t>SPAZI E AMBIENTI PER L’APPRENDIMENTO </a:t>
            </a:r>
            <a:r>
              <a:rPr lang="it-IT" sz="1400" dirty="0"/>
              <a:t>(Azioni 4 – 5 – 6 -7) da pag. 41 a pag. 53 del Documento.</a:t>
            </a:r>
          </a:p>
          <a:p>
            <a:pPr marL="0" indent="0">
              <a:buNone/>
            </a:pPr>
            <a:r>
              <a:rPr lang="it-IT" sz="1400" dirty="0"/>
              <a:t>«Per realizzare nuovi paradigmi educativi servono </a:t>
            </a:r>
            <a:r>
              <a:rPr lang="it-IT" sz="1400" b="1" dirty="0"/>
              <a:t>ambienti di apprendimento adeguati</a:t>
            </a:r>
            <a:r>
              <a:rPr lang="it-IT" sz="1400" dirty="0"/>
              <a:t>, </a:t>
            </a:r>
            <a:r>
              <a:rPr lang="it-IT" sz="1400" b="1" dirty="0"/>
              <a:t>in grado di porre al centro </a:t>
            </a:r>
            <a:r>
              <a:rPr lang="it-IT" sz="1400" dirty="0"/>
              <a:t>non la tecnologia – presente nella misura in cui è necessaria – ma </a:t>
            </a:r>
            <a:r>
              <a:rPr lang="it-IT" sz="1400" b="1" dirty="0"/>
              <a:t>la pratica didattica, a favore dello sviluppo delle competenze, della collaborazione e della didattica attiva, per problemi e progetti</a:t>
            </a:r>
            <a:r>
              <a:rPr lang="it-IT" sz="1400" dirty="0"/>
              <a:t>.</a:t>
            </a:r>
          </a:p>
          <a:p>
            <a:r>
              <a:rPr lang="it-IT" sz="1400" b="1" cap="all" dirty="0"/>
              <a:t>Ambienti per la didattica digitale integrata </a:t>
            </a:r>
            <a:r>
              <a:rPr lang="it-IT" sz="1400" dirty="0"/>
              <a:t>(</a:t>
            </a:r>
            <a:r>
              <a:rPr lang="it-IT" sz="1400" b="1" dirty="0"/>
              <a:t>Azione 4</a:t>
            </a:r>
            <a:r>
              <a:rPr lang="it-IT" sz="1400" dirty="0"/>
              <a:t>) (aule aumentate, spazi alternativi, laboratori mobili)</a:t>
            </a:r>
          </a:p>
          <a:p>
            <a:r>
              <a:rPr lang="it-IT" sz="1400" b="1" cap="all" dirty="0"/>
              <a:t>Challenge </a:t>
            </a:r>
            <a:r>
              <a:rPr lang="it-IT" sz="1400" b="1" cap="all" dirty="0" err="1"/>
              <a:t>Prizes</a:t>
            </a:r>
            <a:r>
              <a:rPr lang="it-IT" sz="1400" b="1" cap="all" dirty="0"/>
              <a:t> </a:t>
            </a:r>
            <a:r>
              <a:rPr lang="it-IT" sz="1400" dirty="0"/>
              <a:t>(</a:t>
            </a:r>
            <a:r>
              <a:rPr lang="it-IT" sz="1400" b="1" dirty="0"/>
              <a:t>Azione5</a:t>
            </a:r>
            <a:r>
              <a:rPr lang="it-IT" sz="1400" dirty="0"/>
              <a:t>) (premi incentivo per lo sviluppo di progetti innovativi)</a:t>
            </a:r>
          </a:p>
          <a:p>
            <a:r>
              <a:rPr lang="it-IT" sz="1400" b="1" cap="all" dirty="0"/>
              <a:t>Politiche attive per il </a:t>
            </a:r>
            <a:r>
              <a:rPr lang="it-IT" sz="1400" b="1" dirty="0"/>
              <a:t>BYOD </a:t>
            </a:r>
            <a:r>
              <a:rPr lang="it-IT" sz="1400" dirty="0"/>
              <a:t>(</a:t>
            </a:r>
            <a:r>
              <a:rPr lang="it-IT" sz="1400" b="1" dirty="0"/>
              <a:t>Azione 6</a:t>
            </a:r>
            <a:r>
              <a:rPr lang="it-IT" sz="1400" dirty="0"/>
              <a:t>) (</a:t>
            </a:r>
            <a:r>
              <a:rPr lang="it-IT" sz="1400" b="1" dirty="0" err="1"/>
              <a:t>bring</a:t>
            </a:r>
            <a:r>
              <a:rPr lang="it-IT" sz="1400" b="1" dirty="0"/>
              <a:t> </a:t>
            </a:r>
            <a:r>
              <a:rPr lang="it-IT" sz="1400" b="1" dirty="0" err="1"/>
              <a:t>your</a:t>
            </a:r>
            <a:r>
              <a:rPr lang="it-IT" sz="1400" b="1" dirty="0"/>
              <a:t> </a:t>
            </a:r>
            <a:r>
              <a:rPr lang="it-IT" sz="1400" b="1" dirty="0" err="1"/>
              <a:t>own</a:t>
            </a:r>
            <a:r>
              <a:rPr lang="it-IT" sz="1400" b="1" dirty="0"/>
              <a:t> </a:t>
            </a:r>
            <a:r>
              <a:rPr lang="it-IT" sz="1400" b="1" dirty="0" err="1"/>
              <a:t>device</a:t>
            </a:r>
            <a:r>
              <a:rPr lang="it-IT" sz="1400" dirty="0"/>
              <a:t>) utilizzo efficientemente integrato di dispositivi elettronici personali durante le attività didattiche.</a:t>
            </a:r>
          </a:p>
          <a:p>
            <a:r>
              <a:rPr lang="it-IT" sz="1400" b="1" cap="all" dirty="0"/>
              <a:t>Edilizia scolastica innovativa </a:t>
            </a:r>
            <a:r>
              <a:rPr lang="it-IT" sz="1400" dirty="0"/>
              <a:t>(</a:t>
            </a:r>
            <a:r>
              <a:rPr lang="it-IT" sz="1400" b="1" dirty="0"/>
              <a:t>art. 1</a:t>
            </a:r>
            <a:r>
              <a:rPr lang="it-IT" sz="1400" dirty="0"/>
              <a:t>,</a:t>
            </a:r>
            <a:r>
              <a:rPr lang="it-IT" sz="1400" b="1" dirty="0"/>
              <a:t> comma 153 della legge 107/2015 e Linee guida per l’edilizia scolastica</a:t>
            </a:r>
            <a:r>
              <a:rPr lang="it-IT" sz="1400" dirty="0"/>
              <a:t>) per garantire la progettazione e la realizzazione di ambienti didattici agili e flessibili e di soluzioni organizzative moderne, incentrate sulla collaborazione e sulla nuova gestione del tempo scuola e del calendario scolastico».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439931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37497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1094</TotalTime>
  <Words>8015</Words>
  <Application>Microsoft Office PowerPoint</Application>
  <PresentationFormat>Widescreen</PresentationFormat>
  <Paragraphs>449</Paragraphs>
  <Slides>70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70</vt:i4>
      </vt:variant>
    </vt:vector>
  </HeadingPairs>
  <TitlesOfParts>
    <vt:vector size="74" baseType="lpstr">
      <vt:lpstr>Arial</vt:lpstr>
      <vt:lpstr>Trebuchet MS</vt:lpstr>
      <vt:lpstr>Wingdings 3</vt:lpstr>
      <vt:lpstr>Sfaccettatura</vt:lpstr>
      <vt:lpstr>Trasformare i laboratori Atelier Creativi</vt:lpstr>
      <vt:lpstr>Piano Nazionale Scuola Digitale</vt:lpstr>
      <vt:lpstr>PIANO NAZIONALE SCUOLA DIGITALE PNSD</vt:lpstr>
      <vt:lpstr>PIANO NAZIONALE SCUOLA DIGITALE PNSD</vt:lpstr>
      <vt:lpstr>PIANO NAZIONALE SCUOLA DIGITALE PNSD</vt:lpstr>
      <vt:lpstr>PIANO NAZIONALE SCUOLA DIGITALE PNSD</vt:lpstr>
      <vt:lpstr>Presentazione standard di PowerPoint</vt:lpstr>
      <vt:lpstr>PIANO NAZIONALE SCUOLA DIGITALE ambiti, obiettivi e azioni</vt:lpstr>
      <vt:lpstr>PIANO NAZIONALE SCUOLA DIGITALE focus su alcuni punti fondamentali</vt:lpstr>
      <vt:lpstr>PIANO NAZIONALE SCUOLA DIGITALE Azione 7 - Piano Laboratori</vt:lpstr>
      <vt:lpstr>PIANO NAZIONALE SCUOLA DIGITALE focus su alcuni punti fondamentali</vt:lpstr>
      <vt:lpstr>PIANO NAZIONALE SCUOLA DIGITALE 21st Century Skills</vt:lpstr>
      <vt:lpstr>PIANO NAZIONALE SCUOLA DIGITALE 21st Century Skills</vt:lpstr>
      <vt:lpstr>PIANO NAZIONALE SCUOLA DIGITALE in sintesi</vt:lpstr>
      <vt:lpstr>PIANO NAZIONALE SCUOLA DIGITALE riferimenti normativi</vt:lpstr>
      <vt:lpstr>La didattica per competenze</vt:lpstr>
      <vt:lpstr>LA DIDATTICA PER COMPETENZE PERCHé </vt:lpstr>
      <vt:lpstr>LA DIDATTICA PER COMPETENZE PERCHé </vt:lpstr>
      <vt:lpstr>LA DIDATTICA PER COMPETENZE PERCHé </vt:lpstr>
      <vt:lpstr>Raccomandazione del Parlamento Europeo e del Consiglio 18 dicembre 2006</vt:lpstr>
      <vt:lpstr>Raccomandazione del Parlamento Europeo e del Consiglio 23 aprile 2008</vt:lpstr>
      <vt:lpstr>ATELIER CREATIVI</vt:lpstr>
      <vt:lpstr>ATELIER CREATIVI COSA SONO</vt:lpstr>
      <vt:lpstr>ATELIER CREATIVI COSA SONO</vt:lpstr>
      <vt:lpstr>ATELIER CREATIVI COSA SONO</vt:lpstr>
      <vt:lpstr>ATELIER CREATIVI REQUISITI DI PARTECIPAZIONE</vt:lpstr>
      <vt:lpstr>ATELIER CREATIVI MAPPA RIEPILOGATIVA</vt:lpstr>
      <vt:lpstr>LIVE STREAMING</vt:lpstr>
      <vt:lpstr>Live Streaming Bando Atelier Creativi – MIUR accompagnamento e supporto alla progettazione</vt:lpstr>
      <vt:lpstr>Live Streaming Bando Atelier Creativi – MIUR accompagnamento e supporto alla progettazione</vt:lpstr>
      <vt:lpstr>Live Streaming Bando Atelier Creativi – MIUR accompagnamento e supporto alla progettazione</vt:lpstr>
      <vt:lpstr>Live Streaming Bando Atelier Creativi – MIUR accompagnamento e supporto alla progettazione</vt:lpstr>
      <vt:lpstr>Live Streaming Bando Atelier Creativi – MIUR accompagnamento e supporto alla progettazione</vt:lpstr>
      <vt:lpstr>L’IDEA, IL DESIGN DELLE COMPETENZE, LA PROGETTAZIONE PARTECIPATA</vt:lpstr>
      <vt:lpstr>L’IDEA, IL DESIGN DELLE COMPETENZE, LA PROGETTAZIONE PARTECIPATA</vt:lpstr>
      <vt:lpstr>L’IDEA, IL DESIGN DELLE COMPETENZE, LA PROGETTAZIONE PARTECIPATA</vt:lpstr>
      <vt:lpstr>LO SPAZIO E GLI STRUMENTI DEGLI ATELIER CREATIVI</vt:lpstr>
      <vt:lpstr>LO SPAZIO E GLI STRUMENTI DEGLI ATELIER CREATIVI</vt:lpstr>
      <vt:lpstr>LO SPAZIO E GLI STRUMENTI DEGLI ATELIER CREATIVI</vt:lpstr>
      <vt:lpstr>LO SPAZIO E GLI STRUMENTI DEGLI ATELIER CREATIVI</vt:lpstr>
      <vt:lpstr>TAPPETO DIGITALE Allegato 2</vt:lpstr>
      <vt:lpstr>ATELIER STANDARD (ALTA FLESSIBILITà) a bassa specializzazione (Allegato 3)</vt:lpstr>
      <vt:lpstr>ATELIER SPECIALIZZATO (BASSA FLESSIBILITà) ad alta specializzazione (Allegato 3)</vt:lpstr>
      <vt:lpstr>ATELIER CREATIVI CO-PROGETTAZIONE E CO-FINANZIAMENTO</vt:lpstr>
      <vt:lpstr>ATELIER CREATIVI SUPPORTO ALLA PROGETTAZIONE</vt:lpstr>
      <vt:lpstr>ATELIER CREATIVI INCONTRI FORMATIVI</vt:lpstr>
      <vt:lpstr>DidaLab – L’Atelier creativo digitale</vt:lpstr>
      <vt:lpstr>Associazione Roma Makers FabLab Roma Makers</vt:lpstr>
      <vt:lpstr>GRUPPI FACEBOOK Animatori Digitali e Atelier Creativi Let’s go</vt:lpstr>
      <vt:lpstr>BLOG designdidattico.com</vt:lpstr>
      <vt:lpstr>BLOG designdidattico.com</vt:lpstr>
      <vt:lpstr>GRUPPO insegnantiduepuntozero</vt:lpstr>
      <vt:lpstr>Trasformare i laboratori  FAB LAB (Fabrication Laboratory)</vt:lpstr>
      <vt:lpstr>Trasformare i laboratori  FAB LAB (Fabrication Laboratory)</vt:lpstr>
      <vt:lpstr>Trasformare i laboratori  FAB LAB (Fabrication Laboratory)</vt:lpstr>
      <vt:lpstr>Trasformare i laboratori  FAB LAB (Fabrication Laboratory)</vt:lpstr>
      <vt:lpstr>Un Fab Lab per ogni scuola con il supporto di Roma Makers</vt:lpstr>
      <vt:lpstr>Il Fab Lab diffuso della regione Lazio</vt:lpstr>
      <vt:lpstr>Un FAB LAB per realizzare giochi di legno in kit per bambini</vt:lpstr>
      <vt:lpstr>Consigli e trucchi per aprire un Fab Lab</vt:lpstr>
      <vt:lpstr>Consigli e trucchi per aprire un Fab Lab</vt:lpstr>
      <vt:lpstr>Consigli e trucchi per aprire un Fab Lab</vt:lpstr>
      <vt:lpstr>Consigli e trucchi per aprire un Fab Lab</vt:lpstr>
      <vt:lpstr>Fab Lab dispositivi tecnologici</vt:lpstr>
      <vt:lpstr>stampiamoin3d.com per la ricerca dei Fab Lab</vt:lpstr>
      <vt:lpstr>Fab Lab: modelli di business alcuni suggerimenti</vt:lpstr>
      <vt:lpstr>Fab Lab – Altri link utili</vt:lpstr>
      <vt:lpstr>Link utili suggeriti dal MIUR ToolKit</vt:lpstr>
      <vt:lpstr>Link utili suggeriti dal MIUR Allegato 1</vt:lpstr>
      <vt:lpstr>Altri link utili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Creativi</dc:title>
  <dc:creator>DANIELA</dc:creator>
  <cp:lastModifiedBy>DANIELA</cp:lastModifiedBy>
  <cp:revision>406</cp:revision>
  <dcterms:created xsi:type="dcterms:W3CDTF">2016-04-19T18:49:15Z</dcterms:created>
  <dcterms:modified xsi:type="dcterms:W3CDTF">2016-04-23T11:13:30Z</dcterms:modified>
</cp:coreProperties>
</file>